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4.jpg" ContentType="image/png"/>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3"/>
  </p:notesMasterIdLst>
  <p:sldIdLst>
    <p:sldId id="256" r:id="rId2"/>
    <p:sldId id="347" r:id="rId3"/>
    <p:sldId id="306" r:id="rId4"/>
    <p:sldId id="260" r:id="rId5"/>
    <p:sldId id="257" r:id="rId6"/>
    <p:sldId id="332" r:id="rId7"/>
    <p:sldId id="261" r:id="rId8"/>
    <p:sldId id="262" r:id="rId9"/>
    <p:sldId id="354" r:id="rId10"/>
    <p:sldId id="355" r:id="rId11"/>
    <p:sldId id="263" r:id="rId12"/>
    <p:sldId id="348" r:id="rId13"/>
    <p:sldId id="349" r:id="rId14"/>
    <p:sldId id="264" r:id="rId15"/>
    <p:sldId id="356" r:id="rId16"/>
    <p:sldId id="370" r:id="rId17"/>
    <p:sldId id="368" r:id="rId18"/>
    <p:sldId id="365" r:id="rId19"/>
    <p:sldId id="369" r:id="rId20"/>
    <p:sldId id="366" r:id="rId21"/>
    <p:sldId id="367" r:id="rId22"/>
    <p:sldId id="265" r:id="rId23"/>
    <p:sldId id="266" r:id="rId24"/>
    <p:sldId id="353" r:id="rId25"/>
    <p:sldId id="267" r:id="rId26"/>
    <p:sldId id="268" r:id="rId27"/>
    <p:sldId id="350" r:id="rId28"/>
    <p:sldId id="270" r:id="rId29"/>
    <p:sldId id="333" r:id="rId30"/>
    <p:sldId id="335" r:id="rId31"/>
    <p:sldId id="336" r:id="rId32"/>
    <p:sldId id="337" r:id="rId33"/>
    <p:sldId id="338" r:id="rId34"/>
    <p:sldId id="334" r:id="rId35"/>
    <p:sldId id="339" r:id="rId36"/>
    <p:sldId id="340" r:id="rId37"/>
    <p:sldId id="341" r:id="rId38"/>
    <p:sldId id="342" r:id="rId39"/>
    <p:sldId id="343" r:id="rId40"/>
    <p:sldId id="344" r:id="rId41"/>
    <p:sldId id="345" r:id="rId42"/>
    <p:sldId id="346" r:id="rId43"/>
    <p:sldId id="352" r:id="rId44"/>
    <p:sldId id="271" r:id="rId45"/>
    <p:sldId id="272" r:id="rId46"/>
    <p:sldId id="273" r:id="rId47"/>
    <p:sldId id="351" r:id="rId48"/>
    <p:sldId id="371" r:id="rId49"/>
    <p:sldId id="372" r:id="rId50"/>
    <p:sldId id="274" r:id="rId51"/>
    <p:sldId id="275" r:id="rId52"/>
  </p:sldIdLst>
  <p:sldSz cx="9144000" cy="5143500" type="screen16x9"/>
  <p:notesSz cx="6858000" cy="9144000"/>
  <p:embeddedFontLst>
    <p:embeddedFont>
      <p:font typeface="Georgia" panose="02040502050405020303" pitchFamily="18" charset="0"/>
      <p:regular r:id="rId54"/>
      <p:bold r:id="rId55"/>
      <p:italic r:id="rId56"/>
      <p:boldItalic r:id="rId57"/>
    </p:embeddedFont>
    <p:embeddedFont>
      <p:font typeface="Nunito" pitchFamily="2" charset="0"/>
      <p:regular r:id="rId58"/>
      <p:bold r:id="rId59"/>
      <p:italic r:id="rId60"/>
      <p:boldItalic r:id="rId61"/>
    </p:embeddedFont>
    <p:embeddedFont>
      <p:font typeface="Nunito Black" pitchFamily="2" charset="0"/>
      <p:bold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 per defecte" id="{0C86BC86-D5BC-49A0-AC1A-045B7D9CD16A}">
          <p14:sldIdLst>
            <p14:sldId id="256"/>
          </p14:sldIdLst>
        </p14:section>
        <p14:section name="Dates" id="{4383CCB5-84BC-4800-A494-E3F1AD208B2E}">
          <p14:sldIdLst>
            <p14:sldId id="347"/>
            <p14:sldId id="306"/>
            <p14:sldId id="260"/>
            <p14:sldId id="257"/>
            <p14:sldId id="332"/>
            <p14:sldId id="261"/>
            <p14:sldId id="262"/>
          </p14:sldIdLst>
        </p14:section>
        <p14:section name="Si Stebbins" id="{42F614CF-B4C2-4FA1-A9AF-561D7684B04F}">
          <p14:sldIdLst>
            <p14:sldId id="354"/>
            <p14:sldId id="355"/>
            <p14:sldId id="263"/>
            <p14:sldId id="348"/>
            <p14:sldId id="349"/>
          </p14:sldIdLst>
        </p14:section>
        <p14:section name="Gilbreath" id="{D3473895-9219-4E82-9776-C7490B2C80D9}">
          <p14:sldIdLst>
            <p14:sldId id="264"/>
          </p14:sldIdLst>
        </p14:section>
        <p14:section name="Vector" id="{E33DE00C-7E51-427E-955A-053A17E0FB07}">
          <p14:sldIdLst>
            <p14:sldId id="356"/>
            <p14:sldId id="370"/>
            <p14:sldId id="368"/>
            <p14:sldId id="365"/>
            <p14:sldId id="369"/>
            <p14:sldId id="366"/>
            <p14:sldId id="367"/>
          </p14:sldIdLst>
        </p14:section>
        <p14:section name="Gergonne" id="{99B18BE9-A3FA-448A-AEF0-8DD98F163D1E}">
          <p14:sldIdLst>
            <p14:sldId id="265"/>
          </p14:sldIdLst>
        </p14:section>
        <p14:section name="2" id="{F398F53F-4AC3-431B-BB9B-DD27BC0126C4}">
          <p14:sldIdLst>
            <p14:sldId id="266"/>
          </p14:sldIdLst>
        </p14:section>
        <p14:section name="Bruijn" id="{16444FD3-EFB5-41F2-A821-4DE2FDFD03BE}">
          <p14:sldIdLst>
            <p14:sldId id="353"/>
            <p14:sldId id="267"/>
            <p14:sldId id="268"/>
          </p14:sldIdLst>
        </p14:section>
        <p14:section name="Paritat" id="{9F7A36E7-FE7C-4DD0-BD2C-629E92A9B67D}">
          <p14:sldIdLst>
            <p14:sldId id="350"/>
            <p14:sldId id="270"/>
            <p14:sldId id="333"/>
            <p14:sldId id="335"/>
            <p14:sldId id="336"/>
            <p14:sldId id="337"/>
            <p14:sldId id="338"/>
            <p14:sldId id="334"/>
            <p14:sldId id="339"/>
            <p14:sldId id="340"/>
            <p14:sldId id="341"/>
            <p14:sldId id="342"/>
            <p14:sldId id="343"/>
            <p14:sldId id="344"/>
            <p14:sldId id="345"/>
            <p14:sldId id="346"/>
          </p14:sldIdLst>
        </p14:section>
        <p14:section name="1089" id="{B4F6409D-71B9-4D1F-A747-FE6C3FF495C4}">
          <p14:sldIdLst>
            <p14:sldId id="352"/>
            <p14:sldId id="271"/>
            <p14:sldId id="272"/>
            <p14:sldId id="273"/>
          </p14:sldIdLst>
        </p14:section>
        <p14:section name="Secció sense títol" id="{6F33B3BB-5C96-4C56-8A39-BF8CB1FA76B4}">
          <p14:sldIdLst>
            <p14:sldId id="351"/>
            <p14:sldId id="371"/>
            <p14:sldId id="372"/>
            <p14:sldId id="274"/>
            <p14:sldId id="27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CE4D21-3FFF-45A8-9744-7F1A7E744189}">
  <a:tblStyle styleId="{7DCE4D21-3FFF-45A8-9744-7F1A7E7441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019F70-3FDA-49E8-99CE-C53F5A5D738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60"/>
  </p:normalViewPr>
  <p:slideViewPr>
    <p:cSldViewPr snapToGrid="0">
      <p:cViewPr varScale="1">
        <p:scale>
          <a:sx n="94" d="100"/>
          <a:sy n="94" d="100"/>
        </p:scale>
        <p:origin x="69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10c907897bc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3" name="Google Shape;53;g10c907897b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437038bb1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437038bb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7038bb1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7038bb1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437038bb1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437038bb1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5437038bb1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437038bb1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5448f91b2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5448f91b2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448f91b2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5448f91b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5437038bb1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5437038bb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5448f91b2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5448f91b2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437038bb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5437038bb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5550b04f5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5550b04f5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55506af3b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55506af3b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5506af3b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5506af3b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437038bb1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437038bb1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550b04f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550b04f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437038bb1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437038bb1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437038bb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437038bb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1254825" y="445025"/>
            <a:ext cx="7577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381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254825" y="445025"/>
            <a:ext cx="75774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1073700" y="555600"/>
            <a:ext cx="73986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1073700" y="1389600"/>
            <a:ext cx="7536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9073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9"/>
          <p:cNvSpPr txBox="1">
            <a:spLocks noGrp="1"/>
          </p:cNvSpPr>
          <p:nvPr>
            <p:ph type="title"/>
          </p:nvPr>
        </p:nvSpPr>
        <p:spPr>
          <a:xfrm>
            <a:off x="265500" y="19189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3488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7871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4203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2466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ca"/>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4825" y="445025"/>
            <a:ext cx="75774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003D98"/>
              </a:buClr>
              <a:buSzPts val="2800"/>
              <a:buFont typeface="Nunito"/>
              <a:buNone/>
              <a:defRPr sz="2800" b="1">
                <a:solidFill>
                  <a:srgbClr val="003D98"/>
                </a:solidFill>
                <a:latin typeface="Nunito"/>
                <a:ea typeface="Nunito"/>
                <a:cs typeface="Nunito"/>
                <a:sym typeface="Nunito"/>
              </a:defRPr>
            </a:lvl1pPr>
            <a:lvl2pPr lvl="1">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2pPr>
            <a:lvl3pPr lvl="2">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3pPr>
            <a:lvl4pPr lvl="3">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4pPr>
            <a:lvl5pPr lvl="4">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5pPr>
            <a:lvl6pPr lvl="5">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6pPr>
            <a:lvl7pPr lvl="6">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7pPr>
            <a:lvl8pPr lvl="7">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8pPr>
            <a:lvl9pPr lvl="8">
              <a:spcBef>
                <a:spcPts val="0"/>
              </a:spcBef>
              <a:spcAft>
                <a:spcPts val="0"/>
              </a:spcAft>
              <a:buClr>
                <a:srgbClr val="003D98"/>
              </a:buClr>
              <a:buSzPts val="2800"/>
              <a:buFont typeface="Nunito"/>
              <a:buNone/>
              <a:defRPr sz="2800">
                <a:solidFill>
                  <a:srgbClr val="003D98"/>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3810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rgbClr val="003D98"/>
              </a:buClr>
              <a:buSzPts val="1800"/>
              <a:buFont typeface="Nunito"/>
              <a:buChar char="●"/>
              <a:defRPr sz="1800">
                <a:solidFill>
                  <a:srgbClr val="003D98"/>
                </a:solidFill>
                <a:latin typeface="Nunito"/>
                <a:ea typeface="Nunito"/>
                <a:cs typeface="Nunito"/>
                <a:sym typeface="Nunito"/>
              </a:defRPr>
            </a:lvl1pPr>
            <a:lvl2pPr marL="914400" lvl="1"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2pPr>
            <a:lvl3pPr marL="1371600" lvl="2"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3pPr>
            <a:lvl4pPr marL="1828800" lvl="3"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4pPr>
            <a:lvl5pPr marL="2286000" lvl="4"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5pPr>
            <a:lvl6pPr marL="2743200" lvl="5"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6pPr>
            <a:lvl7pPr marL="3200400" lvl="6"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7pPr>
            <a:lvl8pPr marL="3657600" lvl="7"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8pPr>
            <a:lvl9pPr marL="4114800" lvl="8" indent="-317500">
              <a:lnSpc>
                <a:spcPct val="115000"/>
              </a:lnSpc>
              <a:spcBef>
                <a:spcPts val="0"/>
              </a:spcBef>
              <a:spcAft>
                <a:spcPts val="0"/>
              </a:spcAft>
              <a:buClr>
                <a:srgbClr val="003D98"/>
              </a:buClr>
              <a:buSzPts val="1400"/>
              <a:buFont typeface="Nunito"/>
              <a:buChar char="■"/>
              <a:defRPr>
                <a:solidFill>
                  <a:srgbClr val="003D98"/>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ca"/>
              <a:t>‹#›</a:t>
            </a:fld>
            <a:endParaRPr dirty="0"/>
          </a:p>
        </p:txBody>
      </p:sp>
      <p:pic>
        <p:nvPicPr>
          <p:cNvPr id="9" name="Google Shape;9;p1"/>
          <p:cNvPicPr preferRelativeResize="0"/>
          <p:nvPr/>
        </p:nvPicPr>
        <p:blipFill rotWithShape="1">
          <a:blip r:embed="rId12">
            <a:alphaModFix/>
          </a:blip>
          <a:srcRect l="18378" t="9717" r="18378" b="9709"/>
          <a:stretch/>
        </p:blipFill>
        <p:spPr>
          <a:xfrm>
            <a:off x="0" y="0"/>
            <a:ext cx="1093300" cy="1392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p:nvPr/>
        </p:nvSpPr>
        <p:spPr>
          <a:xfrm>
            <a:off x="0" y="1299544"/>
            <a:ext cx="9144000" cy="1064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3300"/>
              <a:buFont typeface="Arial"/>
              <a:buNone/>
            </a:pPr>
            <a:r>
              <a:rPr lang="ca" sz="2700" b="1">
                <a:solidFill>
                  <a:srgbClr val="003D98"/>
                </a:solidFill>
                <a:latin typeface="Nunito"/>
                <a:ea typeface="Nunito"/>
                <a:cs typeface="Nunito"/>
                <a:sym typeface="Nunito"/>
              </a:rPr>
              <a:t>MATEMÀGIA</a:t>
            </a:r>
            <a:endParaRPr sz="2700" b="1" i="0" u="none" strike="noStrike" cap="none" dirty="0">
              <a:solidFill>
                <a:srgbClr val="003D98"/>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2700"/>
              <a:buFont typeface="Arial"/>
              <a:buNone/>
            </a:pPr>
            <a:r>
              <a:rPr lang="ca" sz="2700" b="1">
                <a:solidFill>
                  <a:srgbClr val="003D98"/>
                </a:solidFill>
                <a:latin typeface="Nunito"/>
                <a:ea typeface="Nunito"/>
                <a:cs typeface="Nunito"/>
                <a:sym typeface="Nunito"/>
              </a:rPr>
              <a:t>Màgia, ciència i tecnologia</a:t>
            </a:r>
            <a:endParaRPr sz="2700" b="1" i="0" u="none" strike="noStrike" cap="none" dirty="0">
              <a:solidFill>
                <a:srgbClr val="003D98"/>
              </a:solidFill>
              <a:latin typeface="Nunito"/>
              <a:ea typeface="Nunito"/>
              <a:cs typeface="Nunito"/>
              <a:sym typeface="Nunito"/>
            </a:endParaRPr>
          </a:p>
        </p:txBody>
      </p:sp>
      <p:sp>
        <p:nvSpPr>
          <p:cNvPr id="56" name="Google Shape;56;p13"/>
          <p:cNvSpPr txBox="1"/>
          <p:nvPr/>
        </p:nvSpPr>
        <p:spPr>
          <a:xfrm>
            <a:off x="-2" y="2653125"/>
            <a:ext cx="9144000" cy="7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ca" sz="1800" i="0" u="none" strike="noStrike" cap="none" dirty="0">
                <a:solidFill>
                  <a:srgbClr val="003D98"/>
                </a:solidFill>
                <a:latin typeface="Nunito"/>
                <a:ea typeface="Nunito"/>
                <a:cs typeface="Nunito"/>
                <a:sym typeface="Nunito"/>
              </a:rPr>
              <a:t>Carles Alcaide i Blaya</a:t>
            </a:r>
            <a:endParaRPr sz="1800" i="0" u="none" strike="noStrike" cap="none" dirty="0">
              <a:solidFill>
                <a:srgbClr val="003D98"/>
              </a:solidFill>
              <a:latin typeface="Nunito"/>
              <a:ea typeface="Nunito"/>
              <a:cs typeface="Nunito"/>
              <a:sym typeface="Nunito"/>
            </a:endParaRPr>
          </a:p>
        </p:txBody>
      </p:sp>
      <p:pic>
        <p:nvPicPr>
          <p:cNvPr id="57" name="Google Shape;57;p13"/>
          <p:cNvPicPr preferRelativeResize="0"/>
          <p:nvPr/>
        </p:nvPicPr>
        <p:blipFill rotWithShape="1">
          <a:blip r:embed="rId3">
            <a:alphaModFix/>
          </a:blip>
          <a:srcRect/>
          <a:stretch/>
        </p:blipFill>
        <p:spPr>
          <a:xfrm>
            <a:off x="7480095" y="3479499"/>
            <a:ext cx="1664000" cy="1664000"/>
          </a:xfrm>
          <a:prstGeom prst="rect">
            <a:avLst/>
          </a:prstGeom>
          <a:noFill/>
          <a:ln>
            <a:noFill/>
          </a:ln>
        </p:spPr>
      </p:pic>
      <p:sp>
        <p:nvSpPr>
          <p:cNvPr id="58" name="Google Shape;58;p13"/>
          <p:cNvSpPr txBox="1"/>
          <p:nvPr/>
        </p:nvSpPr>
        <p:spPr>
          <a:xfrm>
            <a:off x="0" y="4192256"/>
            <a:ext cx="9144000" cy="644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ca" sz="1800" b="1" i="0" u="none" strike="noStrike" cap="none" dirty="0">
                <a:solidFill>
                  <a:srgbClr val="003D98"/>
                </a:solidFill>
                <a:latin typeface="Nunito"/>
                <a:ea typeface="Nunito"/>
                <a:cs typeface="Nunito"/>
                <a:sym typeface="Nunito"/>
              </a:rPr>
              <a:t>IX Campus d’</a:t>
            </a:r>
            <a:r>
              <a:rPr lang="ca" sz="1800" b="1" dirty="0">
                <a:solidFill>
                  <a:srgbClr val="003D98"/>
                </a:solidFill>
                <a:latin typeface="Nunito"/>
                <a:ea typeface="Nunito"/>
                <a:cs typeface="Nunito"/>
                <a:sym typeface="Nunito"/>
              </a:rPr>
              <a:t>E</a:t>
            </a:r>
            <a:r>
              <a:rPr lang="ca" sz="1800" b="1" i="0" u="none" strike="noStrike" cap="none" dirty="0">
                <a:solidFill>
                  <a:srgbClr val="003D98"/>
                </a:solidFill>
                <a:latin typeface="Nunito"/>
                <a:ea typeface="Nunito"/>
                <a:cs typeface="Nunito"/>
                <a:sym typeface="Nunito"/>
              </a:rPr>
              <a:t>stiu de Màgia i Ciència</a:t>
            </a:r>
            <a:endParaRPr sz="1800" b="1" i="0" u="none" strike="noStrike" cap="none" dirty="0">
              <a:solidFill>
                <a:srgbClr val="003D98"/>
              </a:solidFill>
              <a:latin typeface="Nunito"/>
              <a:ea typeface="Nunito"/>
              <a:cs typeface="Nunito"/>
              <a:sym typeface="Nunito"/>
            </a:endParaRPr>
          </a:p>
          <a:p>
            <a:pPr marL="0" marR="0" lvl="0" indent="0" algn="ctr" rtl="0">
              <a:lnSpc>
                <a:spcPct val="100000"/>
              </a:lnSpc>
              <a:spcBef>
                <a:spcPts val="0"/>
              </a:spcBef>
              <a:spcAft>
                <a:spcPts val="0"/>
              </a:spcAft>
              <a:buClr>
                <a:srgbClr val="000000"/>
              </a:buClr>
              <a:buSzPts val="1800"/>
              <a:buFont typeface="Arial"/>
              <a:buNone/>
            </a:pPr>
            <a:r>
              <a:rPr lang="ca" sz="1800" b="1" i="0" u="none" strike="noStrike" cap="none" dirty="0">
                <a:solidFill>
                  <a:srgbClr val="003D98"/>
                </a:solidFill>
                <a:latin typeface="Nunito"/>
                <a:ea typeface="Nunito"/>
                <a:cs typeface="Nunito"/>
                <a:sym typeface="Nunito"/>
              </a:rPr>
              <a:t>Universitat de Girona, </a:t>
            </a:r>
            <a:r>
              <a:rPr lang="ca" sz="1800" b="1" dirty="0">
                <a:solidFill>
                  <a:srgbClr val="003D98"/>
                </a:solidFill>
                <a:latin typeface="Nunito"/>
                <a:ea typeface="Nunito"/>
                <a:cs typeface="Nunito"/>
                <a:sym typeface="Nunito"/>
              </a:rPr>
              <a:t>26</a:t>
            </a:r>
            <a:r>
              <a:rPr lang="ca" sz="1800" b="1" i="0" u="none" strike="noStrike" cap="none" dirty="0">
                <a:solidFill>
                  <a:srgbClr val="003D98"/>
                </a:solidFill>
                <a:latin typeface="Nunito"/>
                <a:ea typeface="Nunito"/>
                <a:cs typeface="Nunito"/>
                <a:sym typeface="Nunito"/>
              </a:rPr>
              <a:t> de</a:t>
            </a:r>
            <a:r>
              <a:rPr lang="ca" sz="1800" b="1" dirty="0">
                <a:solidFill>
                  <a:srgbClr val="003D98"/>
                </a:solidFill>
                <a:latin typeface="Nunito"/>
                <a:ea typeface="Nunito"/>
                <a:cs typeface="Nunito"/>
                <a:sym typeface="Nunito"/>
              </a:rPr>
              <a:t> Juny</a:t>
            </a:r>
            <a:r>
              <a:rPr lang="ca" sz="1800" b="1" i="0" u="none" strike="noStrike" cap="none" dirty="0">
                <a:solidFill>
                  <a:srgbClr val="003D98"/>
                </a:solidFill>
                <a:latin typeface="Nunito"/>
                <a:ea typeface="Nunito"/>
                <a:cs typeface="Nunito"/>
                <a:sym typeface="Nunito"/>
              </a:rPr>
              <a:t> de </a:t>
            </a:r>
            <a:r>
              <a:rPr lang="ca" sz="1800" b="1" dirty="0">
                <a:solidFill>
                  <a:srgbClr val="003D98"/>
                </a:solidFill>
                <a:latin typeface="Nunito"/>
                <a:ea typeface="Nunito"/>
                <a:cs typeface="Nunito"/>
                <a:sym typeface="Nunito"/>
              </a:rPr>
              <a:t>2024</a:t>
            </a:r>
            <a:endParaRPr sz="1200" b="1" i="0" u="none" strike="noStrike" cap="none" dirty="0">
              <a:solidFill>
                <a:srgbClr val="003D98"/>
              </a:solidFill>
              <a:latin typeface="Nunito"/>
              <a:ea typeface="Nunito"/>
              <a:cs typeface="Nunito"/>
              <a:sym typeface="Nunito"/>
            </a:endParaRPr>
          </a:p>
        </p:txBody>
      </p:sp>
      <p:cxnSp>
        <p:nvCxnSpPr>
          <p:cNvPr id="59" name="Google Shape;59;p13"/>
          <p:cNvCxnSpPr/>
          <p:nvPr/>
        </p:nvCxnSpPr>
        <p:spPr>
          <a:xfrm>
            <a:off x="2320175" y="2278225"/>
            <a:ext cx="4528500" cy="600"/>
          </a:xfrm>
          <a:prstGeom prst="curvedConnector3">
            <a:avLst>
              <a:gd name="adj1" fmla="val 50000"/>
            </a:avLst>
          </a:prstGeom>
          <a:noFill/>
          <a:ln w="38100" cap="flat" cmpd="sng">
            <a:solidFill>
              <a:srgbClr val="003D98"/>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cretos-de-si-stebbins">
            <a:extLst>
              <a:ext uri="{FF2B5EF4-FFF2-40B4-BE49-F238E27FC236}">
                <a16:creationId xmlns:a16="http://schemas.microsoft.com/office/drawing/2014/main" id="{FDB5857B-DBDD-CC29-7148-F8F3949EA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008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rtomagia Si Stebbins: Teoria ed Effetti">
            <a:extLst>
              <a:ext uri="{FF2B5EF4-FFF2-40B4-BE49-F238E27FC236}">
                <a16:creationId xmlns:a16="http://schemas.microsoft.com/office/drawing/2014/main" id="{5086EA99-1C71-0A13-00F9-5C5C913A2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134" y="80327"/>
            <a:ext cx="269557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60CF1C4A-F50D-B408-6CCA-7AAC8A11D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343" y="-1"/>
            <a:ext cx="33178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80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dirty="0"/>
              <a:t>Si Stebbins</a:t>
            </a:r>
            <a:endParaRPr dirty="0"/>
          </a:p>
        </p:txBody>
      </p:sp>
      <p:grpSp>
        <p:nvGrpSpPr>
          <p:cNvPr id="14" name="Agrupa 13">
            <a:extLst>
              <a:ext uri="{FF2B5EF4-FFF2-40B4-BE49-F238E27FC236}">
                <a16:creationId xmlns:a16="http://schemas.microsoft.com/office/drawing/2014/main" id="{8D65A571-3051-6B7F-F00D-2FDBB5BD7FEC}"/>
              </a:ext>
            </a:extLst>
          </p:cNvPr>
          <p:cNvGrpSpPr/>
          <p:nvPr/>
        </p:nvGrpSpPr>
        <p:grpSpPr>
          <a:xfrm>
            <a:off x="1299436" y="3389694"/>
            <a:ext cx="2270582" cy="976634"/>
            <a:chOff x="1214848" y="2359805"/>
            <a:chExt cx="2270582" cy="976634"/>
          </a:xfrm>
        </p:grpSpPr>
        <p:sp>
          <p:nvSpPr>
            <p:cNvPr id="4" name="QuadreDeText 3">
              <a:extLst>
                <a:ext uri="{FF2B5EF4-FFF2-40B4-BE49-F238E27FC236}">
                  <a16:creationId xmlns:a16="http://schemas.microsoft.com/office/drawing/2014/main" id="{87372295-09DE-4A91-54E2-F76AE56E28A0}"/>
                </a:ext>
              </a:extLst>
            </p:cNvPr>
            <p:cNvSpPr txBox="1"/>
            <p:nvPr/>
          </p:nvSpPr>
          <p:spPr>
            <a:xfrm>
              <a:off x="1301030" y="2874774"/>
              <a:ext cx="2184400" cy="461665"/>
            </a:xfrm>
            <a:prstGeom prst="rect">
              <a:avLst/>
            </a:prstGeom>
            <a:noFill/>
          </p:spPr>
          <p:txBody>
            <a:bodyPr wrap="square" rtlCol="0">
              <a:spAutoFit/>
            </a:bodyPr>
            <a:lstStyle/>
            <a:p>
              <a:r>
                <a:rPr lang="ca-ES" sz="2400" b="1" dirty="0">
                  <a:latin typeface="Nunito" pitchFamily="2" charset="0"/>
                </a:rPr>
                <a:t>PI-CO-TU-DA</a:t>
              </a:r>
            </a:p>
          </p:txBody>
        </p:sp>
        <p:sp>
          <p:nvSpPr>
            <p:cNvPr id="9" name="QuadreDeText 8">
              <a:extLst>
                <a:ext uri="{FF2B5EF4-FFF2-40B4-BE49-F238E27FC236}">
                  <a16:creationId xmlns:a16="http://schemas.microsoft.com/office/drawing/2014/main" id="{EFB37339-5434-4C7D-8695-21BE7EE6D6B1}"/>
                </a:ext>
              </a:extLst>
            </p:cNvPr>
            <p:cNvSpPr txBox="1"/>
            <p:nvPr/>
          </p:nvSpPr>
          <p:spPr>
            <a:xfrm>
              <a:off x="1814559" y="2359805"/>
              <a:ext cx="482427" cy="707886"/>
            </a:xfrm>
            <a:prstGeom prst="rect">
              <a:avLst/>
            </a:prstGeom>
            <a:noFill/>
          </p:spPr>
          <p:txBody>
            <a:bodyPr wrap="square">
              <a:spAutoFit/>
            </a:bodyPr>
            <a:lstStyle/>
            <a:p>
              <a:pPr algn="ctr"/>
              <a:r>
                <a:rPr lang="ca-ES" sz="4000" dirty="0"/>
                <a:t>♥️</a:t>
              </a:r>
            </a:p>
          </p:txBody>
        </p:sp>
        <p:sp>
          <p:nvSpPr>
            <p:cNvPr id="11" name="QuadreDeText 10">
              <a:extLst>
                <a:ext uri="{FF2B5EF4-FFF2-40B4-BE49-F238E27FC236}">
                  <a16:creationId xmlns:a16="http://schemas.microsoft.com/office/drawing/2014/main" id="{846E8283-7938-EAE0-D81B-253971409AF1}"/>
                </a:ext>
              </a:extLst>
            </p:cNvPr>
            <p:cNvSpPr txBox="1"/>
            <p:nvPr/>
          </p:nvSpPr>
          <p:spPr>
            <a:xfrm>
              <a:off x="1214848" y="2359805"/>
              <a:ext cx="674914" cy="707886"/>
            </a:xfrm>
            <a:prstGeom prst="rect">
              <a:avLst/>
            </a:prstGeom>
            <a:noFill/>
          </p:spPr>
          <p:txBody>
            <a:bodyPr wrap="square">
              <a:spAutoFit/>
            </a:bodyPr>
            <a:lstStyle/>
            <a:p>
              <a:pPr algn="ctr"/>
              <a:r>
                <a:rPr lang="ca-ES" sz="4000" dirty="0"/>
                <a:t>♠</a:t>
              </a:r>
            </a:p>
          </p:txBody>
        </p:sp>
        <p:sp>
          <p:nvSpPr>
            <p:cNvPr id="12" name="QuadreDeText 11">
              <a:extLst>
                <a:ext uri="{FF2B5EF4-FFF2-40B4-BE49-F238E27FC236}">
                  <a16:creationId xmlns:a16="http://schemas.microsoft.com/office/drawing/2014/main" id="{F6737D37-7035-305E-0346-3B934029F81D}"/>
                </a:ext>
              </a:extLst>
            </p:cNvPr>
            <p:cNvSpPr txBox="1"/>
            <p:nvPr/>
          </p:nvSpPr>
          <p:spPr>
            <a:xfrm>
              <a:off x="2358394" y="2359805"/>
              <a:ext cx="521616" cy="707886"/>
            </a:xfrm>
            <a:prstGeom prst="rect">
              <a:avLst/>
            </a:prstGeom>
            <a:noFill/>
          </p:spPr>
          <p:txBody>
            <a:bodyPr wrap="square">
              <a:spAutoFit/>
            </a:bodyPr>
            <a:lstStyle/>
            <a:p>
              <a:pPr algn="ctr"/>
              <a:r>
                <a:rPr lang="ca-ES" sz="4000" dirty="0"/>
                <a:t>♣️</a:t>
              </a:r>
            </a:p>
          </p:txBody>
        </p:sp>
        <p:sp>
          <p:nvSpPr>
            <p:cNvPr id="13" name="QuadreDeText 12">
              <a:extLst>
                <a:ext uri="{FF2B5EF4-FFF2-40B4-BE49-F238E27FC236}">
                  <a16:creationId xmlns:a16="http://schemas.microsoft.com/office/drawing/2014/main" id="{723410F0-58E9-7B79-ADB3-20F9D1481A10}"/>
                </a:ext>
              </a:extLst>
            </p:cNvPr>
            <p:cNvSpPr txBox="1"/>
            <p:nvPr/>
          </p:nvSpPr>
          <p:spPr>
            <a:xfrm>
              <a:off x="2810515" y="2360915"/>
              <a:ext cx="674915" cy="707886"/>
            </a:xfrm>
            <a:prstGeom prst="rect">
              <a:avLst/>
            </a:prstGeom>
            <a:noFill/>
          </p:spPr>
          <p:txBody>
            <a:bodyPr wrap="square">
              <a:spAutoFit/>
            </a:bodyPr>
            <a:lstStyle/>
            <a:p>
              <a:pPr algn="ctr"/>
              <a:r>
                <a:rPr lang="ca-ES" sz="4000" dirty="0"/>
                <a:t>♦️</a:t>
              </a:r>
            </a:p>
          </p:txBody>
        </p:sp>
      </p:grpSp>
      <p:pic>
        <p:nvPicPr>
          <p:cNvPr id="2050" name="Picture 2" descr="undefined">
            <a:extLst>
              <a:ext uri="{FF2B5EF4-FFF2-40B4-BE49-F238E27FC236}">
                <a16:creationId xmlns:a16="http://schemas.microsoft.com/office/drawing/2014/main" id="{0F4FD5F5-9F17-8091-0E7D-BD052FA0A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873" y="1516749"/>
            <a:ext cx="3183885" cy="2387914"/>
          </a:xfrm>
          <a:prstGeom prst="rect">
            <a:avLst/>
          </a:prstGeom>
          <a:noFill/>
          <a:extLst>
            <a:ext uri="{909E8E84-426E-40DD-AFC4-6F175D3DCCD1}">
              <a14:hiddenFill xmlns:a14="http://schemas.microsoft.com/office/drawing/2010/main">
                <a:solidFill>
                  <a:srgbClr val="FFFFFF"/>
                </a:solidFill>
              </a14:hiddenFill>
            </a:ext>
          </a:extLst>
        </p:spPr>
      </p:pic>
      <p:sp>
        <p:nvSpPr>
          <p:cNvPr id="16" name="QuadreDeText 15">
            <a:extLst>
              <a:ext uri="{FF2B5EF4-FFF2-40B4-BE49-F238E27FC236}">
                <a16:creationId xmlns:a16="http://schemas.microsoft.com/office/drawing/2014/main" id="{946EDDD6-D966-DA4F-466C-061F212DF44A}"/>
              </a:ext>
            </a:extLst>
          </p:cNvPr>
          <p:cNvSpPr txBox="1"/>
          <p:nvPr/>
        </p:nvSpPr>
        <p:spPr>
          <a:xfrm>
            <a:off x="141632" y="1511212"/>
            <a:ext cx="5388429" cy="1384995"/>
          </a:xfrm>
          <a:prstGeom prst="rect">
            <a:avLst/>
          </a:prstGeom>
          <a:noFill/>
        </p:spPr>
        <p:txBody>
          <a:bodyPr wrap="square">
            <a:spAutoFit/>
          </a:bodyPr>
          <a:lstStyle/>
          <a:p>
            <a:pPr algn="just"/>
            <a:r>
              <a:rPr lang="ca-ES" dirty="0">
                <a:latin typeface="Nunito" pitchFamily="2" charset="0"/>
              </a:rPr>
              <a:t>La baralla està disposada de manera que cada carta sigui tres punts més alta que la que la precedeix. La seqüència completa de 13 cartes és la següent:</a:t>
            </a:r>
          </a:p>
          <a:p>
            <a:pPr algn="just"/>
            <a:endParaRPr lang="ca-ES" dirty="0">
              <a:latin typeface="Nunito" pitchFamily="2" charset="0"/>
            </a:endParaRPr>
          </a:p>
          <a:p>
            <a:pPr algn="just"/>
            <a:r>
              <a:rPr lang="ca-ES" b="1" dirty="0">
                <a:latin typeface="Nunito" pitchFamily="2" charset="0"/>
              </a:rPr>
              <a:t>           1 – 4 – 7 – 10 – 13 – 3 – 6 – 9 – 12 – 2 – 5 – 8 – 11</a:t>
            </a:r>
          </a:p>
          <a:p>
            <a:pPr algn="just"/>
            <a:endParaRPr lang="ca-ES" dirty="0">
              <a:latin typeface="Nunito" pitchFamily="2" charset="0"/>
            </a:endParaRPr>
          </a:p>
        </p:txBody>
      </p:sp>
      <p:sp>
        <p:nvSpPr>
          <p:cNvPr id="18" name="QuadreDeText 17">
            <a:extLst>
              <a:ext uri="{FF2B5EF4-FFF2-40B4-BE49-F238E27FC236}">
                <a16:creationId xmlns:a16="http://schemas.microsoft.com/office/drawing/2014/main" id="{7E9F35FB-7776-404F-9BDF-85022667591E}"/>
              </a:ext>
            </a:extLst>
          </p:cNvPr>
          <p:cNvSpPr txBox="1"/>
          <p:nvPr/>
        </p:nvSpPr>
        <p:spPr>
          <a:xfrm>
            <a:off x="141632" y="2742318"/>
            <a:ext cx="5506833" cy="523220"/>
          </a:xfrm>
          <a:prstGeom prst="rect">
            <a:avLst/>
          </a:prstGeom>
          <a:noFill/>
        </p:spPr>
        <p:txBody>
          <a:bodyPr wrap="square">
            <a:spAutoFit/>
          </a:bodyPr>
          <a:lstStyle/>
          <a:p>
            <a:pPr algn="just"/>
            <a:r>
              <a:rPr lang="ca-ES" dirty="0">
                <a:latin typeface="Nunito" pitchFamily="2" charset="0"/>
              </a:rPr>
              <a:t>Al final d'aquesta sèrie, la rotació comença de nou, és un ordre cíclic.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54CFB182-A64C-D49A-FEE2-D86BD8AE336A}"/>
              </a:ext>
            </a:extLst>
          </p:cNvPr>
          <p:cNvSpPr>
            <a:spLocks noGrp="1"/>
          </p:cNvSpPr>
          <p:nvPr>
            <p:ph type="title"/>
          </p:nvPr>
        </p:nvSpPr>
        <p:spPr/>
        <p:txBody>
          <a:bodyPr>
            <a:normAutofit fontScale="90000"/>
          </a:bodyPr>
          <a:lstStyle/>
          <a:p>
            <a:r>
              <a:rPr lang="ca-ES" dirty="0"/>
              <a:t>Si </a:t>
            </a:r>
            <a:r>
              <a:rPr lang="ca-ES" dirty="0" err="1"/>
              <a:t>Stebbins</a:t>
            </a:r>
            <a:endParaRPr lang="ca-ES" dirty="0"/>
          </a:p>
        </p:txBody>
      </p:sp>
      <p:sp>
        <p:nvSpPr>
          <p:cNvPr id="20" name="QuadreDeText 19">
            <a:extLst>
              <a:ext uri="{FF2B5EF4-FFF2-40B4-BE49-F238E27FC236}">
                <a16:creationId xmlns:a16="http://schemas.microsoft.com/office/drawing/2014/main" id="{1911F110-D210-46E1-742C-C7802AEA8664}"/>
              </a:ext>
            </a:extLst>
          </p:cNvPr>
          <p:cNvSpPr txBox="1"/>
          <p:nvPr/>
        </p:nvSpPr>
        <p:spPr>
          <a:xfrm>
            <a:off x="222912" y="1407970"/>
            <a:ext cx="8375698" cy="2327560"/>
          </a:xfrm>
          <a:prstGeom prst="rect">
            <a:avLst/>
          </a:prstGeom>
          <a:noFill/>
        </p:spPr>
        <p:txBody>
          <a:bodyPr wrap="square">
            <a:spAutoFit/>
          </a:bodyPr>
          <a:lstStyle/>
          <a:p>
            <a:pPr algn="just">
              <a:lnSpc>
                <a:spcPct val="150000"/>
              </a:lnSpc>
            </a:pPr>
            <a:r>
              <a:rPr lang="ca-ES" dirty="0">
                <a:latin typeface="Nunito" pitchFamily="2" charset="0"/>
              </a:rPr>
              <a:t>Comença ordenant les cartes de </a:t>
            </a:r>
            <a:r>
              <a:rPr lang="ca-ES" dirty="0" err="1">
                <a:latin typeface="Nunito" pitchFamily="2" charset="0"/>
              </a:rPr>
              <a:t>l'“As</a:t>
            </a:r>
            <a:r>
              <a:rPr lang="ca-ES" dirty="0">
                <a:latin typeface="Nunito" pitchFamily="2" charset="0"/>
              </a:rPr>
              <a:t> al Rei” deixant-les a taula amb les cartes cara amunt en l'ordre </a:t>
            </a:r>
            <a:r>
              <a:rPr lang="ca-ES" b="1" dirty="0">
                <a:latin typeface="Nunito" pitchFamily="2" charset="0"/>
              </a:rPr>
              <a:t>PICOTUDA</a:t>
            </a:r>
            <a:r>
              <a:rPr lang="ca-ES" dirty="0">
                <a:latin typeface="Nunito" pitchFamily="2" charset="0"/>
              </a:rPr>
              <a:t>, els reis mirant cap amunt.</a:t>
            </a:r>
          </a:p>
          <a:p>
            <a:pPr algn="just">
              <a:lnSpc>
                <a:spcPct val="150000"/>
              </a:lnSpc>
            </a:pPr>
            <a:endParaRPr lang="ca-ES" dirty="0">
              <a:latin typeface="Nunito" pitchFamily="2" charset="0"/>
            </a:endParaRPr>
          </a:p>
          <a:p>
            <a:pPr algn="just">
              <a:lnSpc>
                <a:spcPct val="150000"/>
              </a:lnSpc>
            </a:pPr>
            <a:r>
              <a:rPr lang="ca-ES" dirty="0">
                <a:latin typeface="Nunito" pitchFamily="2" charset="0"/>
              </a:rPr>
              <a:t>El coll de piques es deixa tal com està.</a:t>
            </a:r>
          </a:p>
          <a:p>
            <a:pPr algn="just">
              <a:lnSpc>
                <a:spcPct val="150000"/>
              </a:lnSpc>
            </a:pPr>
            <a:r>
              <a:rPr lang="ca-ES" dirty="0">
                <a:latin typeface="Nunito" pitchFamily="2" charset="0"/>
              </a:rPr>
              <a:t>El coll de cors es talla de tal manera que el  tres de cors quedi a la vista.</a:t>
            </a:r>
          </a:p>
          <a:p>
            <a:pPr algn="just">
              <a:lnSpc>
                <a:spcPct val="150000"/>
              </a:lnSpc>
            </a:pPr>
            <a:r>
              <a:rPr lang="ca-ES" dirty="0">
                <a:latin typeface="Nunito" pitchFamily="2" charset="0"/>
              </a:rPr>
              <a:t>El coll de trèvols es talla deixant que es vegi el 6.</a:t>
            </a:r>
          </a:p>
          <a:p>
            <a:pPr algn="just">
              <a:lnSpc>
                <a:spcPct val="150000"/>
              </a:lnSpc>
            </a:pPr>
            <a:r>
              <a:rPr lang="ca-ES" dirty="0">
                <a:latin typeface="Nunito" pitchFamily="2" charset="0"/>
              </a:rPr>
              <a:t>El coll de diamants es talla deixant que es vagi el 9.</a:t>
            </a:r>
          </a:p>
        </p:txBody>
      </p:sp>
      <p:grpSp>
        <p:nvGrpSpPr>
          <p:cNvPr id="6" name="Agrupa 5">
            <a:extLst>
              <a:ext uri="{FF2B5EF4-FFF2-40B4-BE49-F238E27FC236}">
                <a16:creationId xmlns:a16="http://schemas.microsoft.com/office/drawing/2014/main" id="{D426BC6D-F0D5-CE7F-2A63-503CC23E9744}"/>
              </a:ext>
            </a:extLst>
          </p:cNvPr>
          <p:cNvGrpSpPr/>
          <p:nvPr/>
        </p:nvGrpSpPr>
        <p:grpSpPr>
          <a:xfrm>
            <a:off x="5380247" y="3735530"/>
            <a:ext cx="3084915" cy="1080000"/>
            <a:chOff x="4191527" y="3822816"/>
            <a:chExt cx="3084915" cy="1080000"/>
          </a:xfrm>
        </p:grpSpPr>
        <p:pic>
          <p:nvPicPr>
            <p:cNvPr id="3" name="Picture 14" descr="Conjunto Poker Com Cartas Isoladas Cartas Baralho Deck, 42% OFF">
              <a:extLst>
                <a:ext uri="{FF2B5EF4-FFF2-40B4-BE49-F238E27FC236}">
                  <a16:creationId xmlns:a16="http://schemas.microsoft.com/office/drawing/2014/main" id="{98C3FCC0-75BA-DB49-AE23-4F9EB9A9D8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506" t="26561" r="465" b="49982"/>
            <a:stretch/>
          </p:blipFill>
          <p:spPr bwMode="auto">
            <a:xfrm>
              <a:off x="4191527" y="3822816"/>
              <a:ext cx="77393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onjunto Poker Com Cartas Isoladas Cartas Baralho Deck, 42% OFF">
              <a:extLst>
                <a:ext uri="{FF2B5EF4-FFF2-40B4-BE49-F238E27FC236}">
                  <a16:creationId xmlns:a16="http://schemas.microsoft.com/office/drawing/2014/main" id="{2B86DFC2-93AC-D878-BC97-969359DD9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5" t="50739" r="83029" b="25700"/>
            <a:stretch/>
          </p:blipFill>
          <p:spPr bwMode="auto">
            <a:xfrm>
              <a:off x="4971405" y="3822816"/>
              <a:ext cx="77031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junto Poker Com Cartas Isoladas Cartas Baralho Deck, 42% OFF">
              <a:extLst>
                <a:ext uri="{FF2B5EF4-FFF2-40B4-BE49-F238E27FC236}">
                  <a16:creationId xmlns:a16="http://schemas.microsoft.com/office/drawing/2014/main" id="{3931E383-7885-6F74-50F1-841A93BF77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72" t="26588" r="58288" b="50105"/>
            <a:stretch/>
          </p:blipFill>
          <p:spPr bwMode="auto">
            <a:xfrm>
              <a:off x="5741721" y="3822816"/>
              <a:ext cx="77023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njunto Poker Com Cartas Isoladas Cartas Baralho Deck, 42% OFF">
              <a:extLst>
                <a:ext uri="{FF2B5EF4-FFF2-40B4-BE49-F238E27FC236}">
                  <a16:creationId xmlns:a16="http://schemas.microsoft.com/office/drawing/2014/main" id="{D4009984-5AE8-1F33-F0B9-27F346896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556" t="2281" r="33548" b="74363"/>
            <a:stretch/>
          </p:blipFill>
          <p:spPr bwMode="auto">
            <a:xfrm>
              <a:off x="6511955" y="3822816"/>
              <a:ext cx="764487"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0354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08B5196-6303-819D-7116-3E6F858462B3}"/>
              </a:ext>
            </a:extLst>
          </p:cNvPr>
          <p:cNvSpPr>
            <a:spLocks noGrp="1"/>
          </p:cNvSpPr>
          <p:nvPr>
            <p:ph type="title"/>
          </p:nvPr>
        </p:nvSpPr>
        <p:spPr/>
        <p:txBody>
          <a:bodyPr/>
          <a:lstStyle/>
          <a:p>
            <a:r>
              <a:rPr lang="ca-ES" dirty="0"/>
              <a:t>Si </a:t>
            </a:r>
            <a:r>
              <a:rPr lang="ca-ES" dirty="0" err="1"/>
              <a:t>Stebbins</a:t>
            </a:r>
            <a:endParaRPr lang="ca-ES" dirty="0"/>
          </a:p>
        </p:txBody>
      </p:sp>
    </p:spTree>
    <p:extLst>
      <p:ext uri="{BB962C8B-B14F-4D97-AF65-F5344CB8AC3E}">
        <p14:creationId xmlns:p14="http://schemas.microsoft.com/office/powerpoint/2010/main" val="1151819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3302738" y="3623325"/>
            <a:ext cx="2538525" cy="1509700"/>
          </a:xfrm>
          <a:prstGeom prst="rect">
            <a:avLst/>
          </a:prstGeom>
          <a:noFill/>
          <a:ln>
            <a:noFill/>
          </a:ln>
        </p:spPr>
      </p:pic>
      <p:sp>
        <p:nvSpPr>
          <p:cNvPr id="122" name="Google Shape;122;p21"/>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Gilbreath</a:t>
            </a:r>
            <a:endParaRPr dirty="0"/>
          </a:p>
        </p:txBody>
      </p:sp>
      <p:sp>
        <p:nvSpPr>
          <p:cNvPr id="124" name="Google Shape;124;p21"/>
          <p:cNvSpPr/>
          <p:nvPr/>
        </p:nvSpPr>
        <p:spPr>
          <a:xfrm>
            <a:off x="1199600" y="1059250"/>
            <a:ext cx="7632900" cy="1303800"/>
          </a:xfrm>
          <a:prstGeom prst="roundRect">
            <a:avLst>
              <a:gd name="adj" fmla="val 16667"/>
            </a:avLst>
          </a:prstGeom>
          <a:solidFill>
            <a:srgbClr val="009DDB">
              <a:alpha val="31650"/>
            </a:srgbClr>
          </a:solidFill>
          <a:ln w="9525" cap="flat" cmpd="sng">
            <a:solidFill>
              <a:srgbClr val="009D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a" sz="1300" b="1">
                <a:solidFill>
                  <a:srgbClr val="003D98"/>
                </a:solidFill>
                <a:latin typeface="Nunito"/>
                <a:ea typeface="Nunito"/>
                <a:cs typeface="Nunito"/>
                <a:sym typeface="Nunito"/>
              </a:rPr>
              <a:t>Primer principi de Gilbreath</a:t>
            </a:r>
            <a:endParaRPr sz="1300" b="1" dirty="0">
              <a:solidFill>
                <a:srgbClr val="003D98"/>
              </a:solidFill>
              <a:latin typeface="Nunito"/>
              <a:ea typeface="Nunito"/>
              <a:cs typeface="Nunito"/>
              <a:sym typeface="Nunito"/>
            </a:endParaRPr>
          </a:p>
          <a:p>
            <a:pPr marL="0" lvl="0" indent="0" algn="l" rtl="0">
              <a:spcBef>
                <a:spcPts val="0"/>
              </a:spcBef>
              <a:spcAft>
                <a:spcPts val="0"/>
              </a:spcAft>
              <a:buNone/>
            </a:pPr>
            <a:r>
              <a:rPr lang="ca" sz="1300">
                <a:solidFill>
                  <a:srgbClr val="003D98"/>
                </a:solidFill>
                <a:latin typeface="Nunito"/>
                <a:ea typeface="Nunito"/>
                <a:cs typeface="Nunito"/>
                <a:sym typeface="Nunito"/>
              </a:rPr>
              <a:t>Si un paquet de cartes classificades en vermelles-negres, alternades una a una, es talla en dos paquets, amb una carta negra en la cara d’un i una vermella en la cara de l’altre, i es barrejen a la americana, cada parella de cartes consecutives de la baralla així barrejat, estarà composada d’una carta vermella i una altra negra.</a:t>
            </a:r>
            <a:endParaRPr sz="1300" dirty="0">
              <a:solidFill>
                <a:srgbClr val="003D98"/>
              </a:solidFill>
              <a:latin typeface="Nunito"/>
              <a:ea typeface="Nunito"/>
              <a:cs typeface="Nunito"/>
              <a:sym typeface="Nunito"/>
            </a:endParaRPr>
          </a:p>
        </p:txBody>
      </p:sp>
      <p:sp>
        <p:nvSpPr>
          <p:cNvPr id="125" name="Google Shape;125;p21"/>
          <p:cNvSpPr/>
          <p:nvPr/>
        </p:nvSpPr>
        <p:spPr>
          <a:xfrm>
            <a:off x="1199600" y="2510050"/>
            <a:ext cx="7632900" cy="1165800"/>
          </a:xfrm>
          <a:prstGeom prst="roundRect">
            <a:avLst>
              <a:gd name="adj" fmla="val 16667"/>
            </a:avLst>
          </a:prstGeom>
          <a:solidFill>
            <a:srgbClr val="009DDB">
              <a:alpha val="31650"/>
            </a:srgbClr>
          </a:solidFill>
          <a:ln w="9525" cap="flat" cmpd="sng">
            <a:solidFill>
              <a:srgbClr val="009DD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a" sz="1300" b="1">
                <a:solidFill>
                  <a:srgbClr val="003D98"/>
                </a:solidFill>
                <a:latin typeface="Nunito"/>
                <a:ea typeface="Nunito"/>
                <a:cs typeface="Nunito"/>
                <a:sym typeface="Nunito"/>
              </a:rPr>
              <a:t>Segon principi de Gilbreath</a:t>
            </a:r>
            <a:endParaRPr sz="1300" b="1" dirty="0">
              <a:solidFill>
                <a:srgbClr val="003D98"/>
              </a:solidFill>
              <a:latin typeface="Nunito"/>
              <a:ea typeface="Nunito"/>
              <a:cs typeface="Nunito"/>
              <a:sym typeface="Nunito"/>
            </a:endParaRPr>
          </a:p>
          <a:p>
            <a:pPr marL="0" lvl="0" indent="0" algn="l" rtl="0">
              <a:spcBef>
                <a:spcPts val="0"/>
              </a:spcBef>
              <a:spcAft>
                <a:spcPts val="0"/>
              </a:spcAft>
              <a:buNone/>
            </a:pPr>
            <a:r>
              <a:rPr lang="ca" sz="1300">
                <a:solidFill>
                  <a:srgbClr val="003D98"/>
                </a:solidFill>
                <a:latin typeface="Nunito"/>
                <a:ea typeface="Nunito"/>
                <a:cs typeface="Nunito"/>
                <a:sym typeface="Nunito"/>
              </a:rPr>
              <a:t>Si d’un paquet de cartes classificades en sèries de </a:t>
            </a:r>
            <a:r>
              <a:rPr lang="ca" sz="1300" i="1">
                <a:solidFill>
                  <a:srgbClr val="003D98"/>
                </a:solidFill>
                <a:latin typeface="Nunito"/>
                <a:ea typeface="Nunito"/>
                <a:cs typeface="Nunito"/>
                <a:sym typeface="Nunito"/>
              </a:rPr>
              <a:t>n</a:t>
            </a:r>
            <a:r>
              <a:rPr lang="ca" sz="1300">
                <a:solidFill>
                  <a:srgbClr val="003D98"/>
                </a:solidFill>
                <a:latin typeface="Nunito"/>
                <a:ea typeface="Nunito"/>
                <a:cs typeface="Nunito"/>
                <a:sym typeface="Nunito"/>
              </a:rPr>
              <a:t> cartes, es donen cartes sobre la taula una a una fins que es vulgui (invertint l’ordre), i el paquet de la taula es barreja amb el de la mà a la americana, en cada sèrie que agafem de </a:t>
            </a:r>
            <a:r>
              <a:rPr lang="ca" sz="1300" i="1">
                <a:solidFill>
                  <a:srgbClr val="003D98"/>
                </a:solidFill>
                <a:latin typeface="Nunito"/>
                <a:ea typeface="Nunito"/>
                <a:cs typeface="Nunito"/>
                <a:sym typeface="Nunito"/>
              </a:rPr>
              <a:t>n</a:t>
            </a:r>
            <a:r>
              <a:rPr lang="ca" sz="1300">
                <a:solidFill>
                  <a:srgbClr val="003D98"/>
                </a:solidFill>
                <a:latin typeface="Nunito"/>
                <a:ea typeface="Nunito"/>
                <a:cs typeface="Nunito"/>
                <a:sym typeface="Nunito"/>
              </a:rPr>
              <a:t> cartes, es repetirà la serie original (no necessàriament en el mateix ordre).</a:t>
            </a:r>
            <a:endParaRPr sz="1300" dirty="0">
              <a:solidFill>
                <a:srgbClr val="003D98"/>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10C1AD6-AA5E-F697-B588-27FE5DB1193D}"/>
              </a:ext>
            </a:extLst>
          </p:cNvPr>
          <p:cNvSpPr>
            <a:spLocks noGrp="1"/>
          </p:cNvSpPr>
          <p:nvPr>
            <p:ph type="ctrTitle"/>
          </p:nvPr>
        </p:nvSpPr>
        <p:spPr/>
        <p:txBody>
          <a:bodyPr/>
          <a:lstStyle/>
          <a:p>
            <a:r>
              <a:rPr lang="ca-ES" dirty="0"/>
              <a:t>VECTORS</a:t>
            </a:r>
          </a:p>
        </p:txBody>
      </p:sp>
    </p:spTree>
    <p:extLst>
      <p:ext uri="{BB962C8B-B14F-4D97-AF65-F5344CB8AC3E}">
        <p14:creationId xmlns:p14="http://schemas.microsoft.com/office/powerpoint/2010/main" val="384386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mplemento 1">
                <a:extLst>
                  <a:ext uri="{FF2B5EF4-FFF2-40B4-BE49-F238E27FC236}">
                    <a16:creationId xmlns:a16="http://schemas.microsoft.com/office/drawing/2014/main" id="{E1EEB04E-7F3B-5DFC-F441-9F5ACA930196}"/>
                  </a:ext>
                </a:extLst>
              </p:cNvPr>
              <p:cNvGraphicFramePr>
                <a:graphicFrameLocks noGrp="1"/>
              </p:cNvGraphicFramePr>
              <p:nvPr>
                <p:extLst>
                  <p:ext uri="{D42A27DB-BD31-4B8C-83A1-F6EECF244321}">
                    <p14:modId xmlns:p14="http://schemas.microsoft.com/office/powerpoint/2010/main" val="4054452839"/>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Complemento 1">
                <a:extLst>
                  <a:ext uri="{FF2B5EF4-FFF2-40B4-BE49-F238E27FC236}">
                    <a16:creationId xmlns:a16="http://schemas.microsoft.com/office/drawing/2014/main" id="{E1EEB04E-7F3B-5DFC-F441-9F5ACA930196}"/>
                  </a:ext>
                </a:extLst>
              </p:cNvPr>
              <p:cNvPicPr>
                <a:picLocks noGrp="1" noRot="1" noChangeAspect="1" noMove="1" noResize="1" noEditPoints="1" noAdjustHandles="1" noChangeArrowheads="1" noChangeShapeType="1"/>
              </p:cNvPicPr>
              <p:nvPr/>
            </p:nvPicPr>
            <p:blipFill>
              <a:blip r:embed="rId3"/>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17187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 6">
            <a:extLst>
              <a:ext uri="{FF2B5EF4-FFF2-40B4-BE49-F238E27FC236}">
                <a16:creationId xmlns:a16="http://schemas.microsoft.com/office/drawing/2014/main" id="{EB822FF0-553F-FE5C-B3FC-2671F87E3F94}"/>
              </a:ext>
            </a:extLst>
          </p:cNvPr>
          <p:cNvGrpSpPr/>
          <p:nvPr/>
        </p:nvGrpSpPr>
        <p:grpSpPr>
          <a:xfrm>
            <a:off x="1158240" y="-20210"/>
            <a:ext cx="7132320" cy="5183920"/>
            <a:chOff x="1158240" y="-20210"/>
            <a:chExt cx="7132320" cy="5183920"/>
          </a:xfrm>
        </p:grpSpPr>
        <p:pic>
          <p:nvPicPr>
            <p:cNvPr id="8194" name="Picture 2" descr="Plantilla de Papel del Mapa del Tesoro | Manualidades de papel para niños">
              <a:extLst>
                <a:ext uri="{FF2B5EF4-FFF2-40B4-BE49-F238E27FC236}">
                  <a16:creationId xmlns:a16="http://schemas.microsoft.com/office/drawing/2014/main" id="{DF9A0B13-9844-37EC-5F21-3E603835A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7" t="2776" r="11301" b="7915"/>
            <a:stretch/>
          </p:blipFill>
          <p:spPr bwMode="auto">
            <a:xfrm>
              <a:off x="1158240" y="-20210"/>
              <a:ext cx="7132320" cy="518392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ow to Draw a Compass Rose - Really Easy Drawing Tutorial">
              <a:extLst>
                <a:ext uri="{FF2B5EF4-FFF2-40B4-BE49-F238E27FC236}">
                  <a16:creationId xmlns:a16="http://schemas.microsoft.com/office/drawing/2014/main" id="{8FAE70B7-1D17-9B2B-FF1B-2930F5EC9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92" y="2233512"/>
              <a:ext cx="617415" cy="615516"/>
            </a:xfrm>
            <a:prstGeom prst="rect">
              <a:avLst/>
            </a:prstGeom>
            <a:noFill/>
            <a:extLst>
              <a:ext uri="{909E8E84-426E-40DD-AFC4-6F175D3DCCD1}">
                <a14:hiddenFill xmlns:a14="http://schemas.microsoft.com/office/drawing/2010/main">
                  <a:solidFill>
                    <a:srgbClr val="FFFFFF"/>
                  </a:solidFill>
                </a14:hiddenFill>
              </a:ext>
            </a:extLst>
          </p:spPr>
        </p:pic>
      </p:grpSp>
      <p:pic>
        <p:nvPicPr>
          <p:cNvPr id="8198" name="Picture 6" descr="Clipart Jugando a los Piratas. | Piratas, Imágenes de piratas, Isla pirata">
            <a:extLst>
              <a:ext uri="{FF2B5EF4-FFF2-40B4-BE49-F238E27FC236}">
                <a16:creationId xmlns:a16="http://schemas.microsoft.com/office/drawing/2014/main" id="{D7D67860-A98D-2B67-99A9-CABE56CED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802" y="2287905"/>
            <a:ext cx="548958" cy="50673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iratas Tesoro Isla Pegatina Vector PNG ,dibujos Diseño De Pegatinas Con  Mapa Pirata De Dibujos Animados Aislado, Pegatina PNG y Vector para  Descargar Gratis | Pngtree">
            <a:extLst>
              <a:ext uri="{FF2B5EF4-FFF2-40B4-BE49-F238E27FC236}">
                <a16:creationId xmlns:a16="http://schemas.microsoft.com/office/drawing/2014/main" id="{69672432-0A64-ED5C-2853-BA2ABAC92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532" y="1747771"/>
            <a:ext cx="662940" cy="66294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lustración De Barco Y Pirata En El Mapa Vector PNG ,dibujos Diseño De  Pegatinas Con Mapa Pirata De Dibujos Animados Aislado, Pegatina PNG y  Vector para Descargar Gratis | Pngtree">
            <a:extLst>
              <a:ext uri="{FF2B5EF4-FFF2-40B4-BE49-F238E27FC236}">
                <a16:creationId xmlns:a16="http://schemas.microsoft.com/office/drawing/2014/main" id="{9CAFC745-7020-39B2-6854-4AB29BC8F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974" y="1884803"/>
            <a:ext cx="416135" cy="41613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ropical isla png ilustraciones 23271197 PNG">
            <a:extLst>
              <a:ext uri="{FF2B5EF4-FFF2-40B4-BE49-F238E27FC236}">
                <a16:creationId xmlns:a16="http://schemas.microsoft.com/office/drawing/2014/main" id="{C8785493-EF22-9027-D94E-522E232144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305" y="965836"/>
            <a:ext cx="437514" cy="43751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lustración De Clipart De Montaña De Una Roca De Dibujos Animados Y Una Isla  Aislada En Blanco Vector PNG ,dibujos Montaña, Clipart, Dibujos Animados  PNG y Vector para Descargar Gratis | Pngtree">
            <a:extLst>
              <a:ext uri="{FF2B5EF4-FFF2-40B4-BE49-F238E27FC236}">
                <a16:creationId xmlns:a16="http://schemas.microsoft.com/office/drawing/2014/main" id="{C0EB1AD1-0F65-BA1E-0E71-32AED6593E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1520" y="3571242"/>
            <a:ext cx="517205" cy="517205"/>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Hermosos Loros En La Isla De Jeju PNG ,dibujos Hermosos Loros, Isla Jeju,  Jeju PNG y PSD para Descargar Gratis | Pngtree">
            <a:extLst>
              <a:ext uri="{FF2B5EF4-FFF2-40B4-BE49-F238E27FC236}">
                <a16:creationId xmlns:a16="http://schemas.microsoft.com/office/drawing/2014/main" id="{3874ABFD-68A9-8C1A-6AD9-C0E22DAD79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4171" y="1347055"/>
            <a:ext cx="553279" cy="55327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n Montón De Hongos PNG Imágenes Transparentes - Pngtree">
            <a:extLst>
              <a:ext uri="{FF2B5EF4-FFF2-40B4-BE49-F238E27FC236}">
                <a16:creationId xmlns:a16="http://schemas.microsoft.com/office/drawing/2014/main" id="{51520695-73D2-4601-8F45-DE9DD85CA7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5551" y="1751020"/>
            <a:ext cx="715008" cy="71500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2E938D9-B4C7-BEC8-B7F2-D95A4D34B46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4531" b="65411"/>
          <a:stretch/>
        </p:blipFill>
        <p:spPr bwMode="auto">
          <a:xfrm>
            <a:off x="3887139" y="3869906"/>
            <a:ext cx="854005" cy="61551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D40B530F-4495-EE18-067F-DC3D56F2FB3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963" t="67064" r="55281" b="-854"/>
          <a:stretch/>
        </p:blipFill>
        <p:spPr bwMode="auto">
          <a:xfrm>
            <a:off x="1164824" y="4418646"/>
            <a:ext cx="668717" cy="55118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7CD2F4C-6BE3-230D-5B94-CE0B30A3D9A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9148" b="67969"/>
          <a:stretch/>
        </p:blipFill>
        <p:spPr bwMode="auto">
          <a:xfrm>
            <a:off x="5668802" y="563549"/>
            <a:ext cx="582931" cy="475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53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4EC235C0-4DAB-5900-43F8-D073D4B30F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48" b="67969"/>
          <a:stretch/>
        </p:blipFill>
        <p:spPr bwMode="auto">
          <a:xfrm>
            <a:off x="1242933" y="583869"/>
            <a:ext cx="1090453" cy="8889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cantonades arrodonides 2">
            <a:extLst>
              <a:ext uri="{FF2B5EF4-FFF2-40B4-BE49-F238E27FC236}">
                <a16:creationId xmlns:a16="http://schemas.microsoft.com/office/drawing/2014/main" id="{7AAE52A7-2FCA-EB5D-3EEC-14B14CC6D5B7}"/>
              </a:ext>
            </a:extLst>
          </p:cNvPr>
          <p:cNvSpPr/>
          <p:nvPr/>
        </p:nvSpPr>
        <p:spPr>
          <a:xfrm>
            <a:off x="2414666" y="845473"/>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(4,3)</a:t>
            </a:r>
          </a:p>
        </p:txBody>
      </p:sp>
      <p:pic>
        <p:nvPicPr>
          <p:cNvPr id="4" name="Picture 12" descr="tropical isla png ilustraciones 23271197 PNG">
            <a:extLst>
              <a:ext uri="{FF2B5EF4-FFF2-40B4-BE49-F238E27FC236}">
                <a16:creationId xmlns:a16="http://schemas.microsoft.com/office/drawing/2014/main" id="{F68568F8-195D-75F3-50A7-166E116D7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933" y="1838597"/>
            <a:ext cx="809859" cy="809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cantonades arrodonides 4">
            <a:extLst>
              <a:ext uri="{FF2B5EF4-FFF2-40B4-BE49-F238E27FC236}">
                <a16:creationId xmlns:a16="http://schemas.microsoft.com/office/drawing/2014/main" id="{8438DF0E-576A-4DA2-0469-2EC210069925}"/>
              </a:ext>
            </a:extLst>
          </p:cNvPr>
          <p:cNvSpPr/>
          <p:nvPr/>
        </p:nvSpPr>
        <p:spPr>
          <a:xfrm>
            <a:off x="2414666" y="206064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(0,3)</a:t>
            </a:r>
          </a:p>
        </p:txBody>
      </p:sp>
      <p:pic>
        <p:nvPicPr>
          <p:cNvPr id="6" name="Picture 16" descr="Hermosos Loros En La Isla De Jeju PNG ,dibujos Hermosos Loros, Isla Jeju,  Jeju PNG y PSD para Descargar Gratis | Pngtree">
            <a:extLst>
              <a:ext uri="{FF2B5EF4-FFF2-40B4-BE49-F238E27FC236}">
                <a16:creationId xmlns:a16="http://schemas.microsoft.com/office/drawing/2014/main" id="{8C372AE9-C246-BAA0-662D-91FE75E7C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2933" y="3014784"/>
            <a:ext cx="887829" cy="8878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cantonades arrodonides 6">
            <a:extLst>
              <a:ext uri="{FF2B5EF4-FFF2-40B4-BE49-F238E27FC236}">
                <a16:creationId xmlns:a16="http://schemas.microsoft.com/office/drawing/2014/main" id="{91C874B0-1F2C-11F8-6BA9-3DA929566006}"/>
              </a:ext>
            </a:extLst>
          </p:cNvPr>
          <p:cNvSpPr/>
          <p:nvPr/>
        </p:nvSpPr>
        <p:spPr>
          <a:xfrm>
            <a:off x="2414666" y="3275819"/>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(-5,2)</a:t>
            </a:r>
          </a:p>
        </p:txBody>
      </p:sp>
      <p:pic>
        <p:nvPicPr>
          <p:cNvPr id="8" name="Picture 2" descr="Un Montón De Hongos PNG Imágenes Transparentes - Pngtree">
            <a:extLst>
              <a:ext uri="{FF2B5EF4-FFF2-40B4-BE49-F238E27FC236}">
                <a16:creationId xmlns:a16="http://schemas.microsoft.com/office/drawing/2014/main" id="{F8496591-CEDD-9A22-5067-969D13576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151" y="583869"/>
            <a:ext cx="888968" cy="8889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cantonades arrodonides 8">
            <a:extLst>
              <a:ext uri="{FF2B5EF4-FFF2-40B4-BE49-F238E27FC236}">
                <a16:creationId xmlns:a16="http://schemas.microsoft.com/office/drawing/2014/main" id="{20FEC75D-3C3D-CD50-A7C3-5E64B3274DDC}"/>
              </a:ext>
            </a:extLst>
          </p:cNvPr>
          <p:cNvSpPr/>
          <p:nvPr/>
        </p:nvSpPr>
        <p:spPr>
          <a:xfrm>
            <a:off x="5058443" y="845473"/>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(8,1)</a:t>
            </a:r>
          </a:p>
        </p:txBody>
      </p:sp>
      <p:pic>
        <p:nvPicPr>
          <p:cNvPr id="10" name="Picture 6" descr="Clipart Jugando a los Piratas. | Piratas, Imágenes de piratas, Isla pirata">
            <a:extLst>
              <a:ext uri="{FF2B5EF4-FFF2-40B4-BE49-F238E27FC236}">
                <a16:creationId xmlns:a16="http://schemas.microsoft.com/office/drawing/2014/main" id="{FFECFA57-4830-80CD-DAAB-FF2E8A888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2846" y="1870711"/>
            <a:ext cx="695190" cy="6417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cantonades arrodonides 10">
            <a:extLst>
              <a:ext uri="{FF2B5EF4-FFF2-40B4-BE49-F238E27FC236}">
                <a16:creationId xmlns:a16="http://schemas.microsoft.com/office/drawing/2014/main" id="{EF989DD6-FD8D-5F01-93C2-A137821E6FAA}"/>
              </a:ext>
            </a:extLst>
          </p:cNvPr>
          <p:cNvSpPr/>
          <p:nvPr/>
        </p:nvSpPr>
        <p:spPr>
          <a:xfrm>
            <a:off x="5058443" y="206064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(3,0)</a:t>
            </a:r>
          </a:p>
        </p:txBody>
      </p:sp>
      <p:pic>
        <p:nvPicPr>
          <p:cNvPr id="12" name="Picture 8" descr="Piratas Tesoro Isla Pegatina Vector PNG ,dibujos Diseño De Pegatinas Con  Mapa Pirata De Dibujos Animados Aislado, Pegatina PNG y Vector para  Descargar Gratis | Pngtree">
            <a:extLst>
              <a:ext uri="{FF2B5EF4-FFF2-40B4-BE49-F238E27FC236}">
                <a16:creationId xmlns:a16="http://schemas.microsoft.com/office/drawing/2014/main" id="{1A0DA804-C2B4-8A3C-EB66-CA4D17EF1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8371" y="3088512"/>
            <a:ext cx="814101" cy="8141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cantonades arrodonides 12">
            <a:extLst>
              <a:ext uri="{FF2B5EF4-FFF2-40B4-BE49-F238E27FC236}">
                <a16:creationId xmlns:a16="http://schemas.microsoft.com/office/drawing/2014/main" id="{EF2B06F7-F8A1-86C5-B770-D5DA54A16B59}"/>
              </a:ext>
            </a:extLst>
          </p:cNvPr>
          <p:cNvSpPr/>
          <p:nvPr/>
        </p:nvSpPr>
        <p:spPr>
          <a:xfrm>
            <a:off x="5058442" y="3275818"/>
            <a:ext cx="814101"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(4,1)</a:t>
            </a:r>
          </a:p>
        </p:txBody>
      </p:sp>
      <p:pic>
        <p:nvPicPr>
          <p:cNvPr id="14" name="Picture 10" descr="Ilustración De Barco Y Pirata En El Mapa Vector PNG ,dibujos Diseño De  Pegatinas Con Mapa Pirata De Dibujos Animados Aislado, Pegatina PNG y  Vector para Descargar Gratis | Pngtree">
            <a:extLst>
              <a:ext uri="{FF2B5EF4-FFF2-40B4-BE49-F238E27FC236}">
                <a16:creationId xmlns:a16="http://schemas.microsoft.com/office/drawing/2014/main" id="{C7C87B25-E792-F904-2923-5B796EB41C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2819" y="727381"/>
            <a:ext cx="601944" cy="6019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cantonades arrodonides 14">
            <a:extLst>
              <a:ext uri="{FF2B5EF4-FFF2-40B4-BE49-F238E27FC236}">
                <a16:creationId xmlns:a16="http://schemas.microsoft.com/office/drawing/2014/main" id="{F3015F05-56A6-5EC6-ECEE-44B1BF8544D6}"/>
              </a:ext>
            </a:extLst>
          </p:cNvPr>
          <p:cNvSpPr/>
          <p:nvPr/>
        </p:nvSpPr>
        <p:spPr>
          <a:xfrm>
            <a:off x="7537483" y="845473"/>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(-1,1)</a:t>
            </a:r>
          </a:p>
        </p:txBody>
      </p:sp>
      <p:pic>
        <p:nvPicPr>
          <p:cNvPr id="16" name="Picture 14" descr="Ilustración De Clipart De Montaña De Una Roca De Dibujos Animados Y Una Isla  Aislada En Blanco Vector PNG ,dibujos Montaña, Clipart, Dibujos Animados  PNG y Vector para Descargar Gratis | Pngtree">
            <a:extLst>
              <a:ext uri="{FF2B5EF4-FFF2-40B4-BE49-F238E27FC236}">
                <a16:creationId xmlns:a16="http://schemas.microsoft.com/office/drawing/2014/main" id="{E58B50E3-F09D-A99B-C2B1-C31BBBFF3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6196" y="1950530"/>
            <a:ext cx="695190" cy="6951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cantonades arrodonides 16">
            <a:extLst>
              <a:ext uri="{FF2B5EF4-FFF2-40B4-BE49-F238E27FC236}">
                <a16:creationId xmlns:a16="http://schemas.microsoft.com/office/drawing/2014/main" id="{EF57DC67-38B3-998D-A453-2141A8F4B0BE}"/>
              </a:ext>
            </a:extLst>
          </p:cNvPr>
          <p:cNvSpPr/>
          <p:nvPr/>
        </p:nvSpPr>
        <p:spPr>
          <a:xfrm>
            <a:off x="7537483" y="206064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(-3,-3)</a:t>
            </a:r>
          </a:p>
        </p:txBody>
      </p:sp>
      <p:pic>
        <p:nvPicPr>
          <p:cNvPr id="18" name="Picture 4">
            <a:extLst>
              <a:ext uri="{FF2B5EF4-FFF2-40B4-BE49-F238E27FC236}">
                <a16:creationId xmlns:a16="http://schemas.microsoft.com/office/drawing/2014/main" id="{A3696B76-A891-E817-84EA-AC42645978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531" b="65411"/>
          <a:stretch/>
        </p:blipFill>
        <p:spPr bwMode="auto">
          <a:xfrm>
            <a:off x="6494333" y="3150940"/>
            <a:ext cx="854005" cy="6155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cantonades arrodonides 18">
            <a:extLst>
              <a:ext uri="{FF2B5EF4-FFF2-40B4-BE49-F238E27FC236}">
                <a16:creationId xmlns:a16="http://schemas.microsoft.com/office/drawing/2014/main" id="{8E341FD2-0EB4-52E8-76C0-6BB758A0214B}"/>
              </a:ext>
            </a:extLst>
          </p:cNvPr>
          <p:cNvSpPr/>
          <p:nvPr/>
        </p:nvSpPr>
        <p:spPr>
          <a:xfrm>
            <a:off x="7537483" y="3312682"/>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(-1,-4)</a:t>
            </a:r>
          </a:p>
        </p:txBody>
      </p:sp>
      <p:pic>
        <p:nvPicPr>
          <p:cNvPr id="20" name="Picture 6">
            <a:extLst>
              <a:ext uri="{FF2B5EF4-FFF2-40B4-BE49-F238E27FC236}">
                <a16:creationId xmlns:a16="http://schemas.microsoft.com/office/drawing/2014/main" id="{33A4FB6D-506F-8C9F-2A43-E17317DC95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3" t="67064" r="55281" b="-854"/>
          <a:stretch/>
        </p:blipFill>
        <p:spPr bwMode="auto">
          <a:xfrm>
            <a:off x="4113755" y="4200845"/>
            <a:ext cx="668717" cy="55118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cantonades arrodonides 20">
            <a:extLst>
              <a:ext uri="{FF2B5EF4-FFF2-40B4-BE49-F238E27FC236}">
                <a16:creationId xmlns:a16="http://schemas.microsoft.com/office/drawing/2014/main" id="{4E769070-645D-72C5-A25B-E7109D10D3F7}"/>
              </a:ext>
            </a:extLst>
          </p:cNvPr>
          <p:cNvSpPr/>
          <p:nvPr/>
        </p:nvSpPr>
        <p:spPr>
          <a:xfrm>
            <a:off x="5064262" y="4293555"/>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(-8,-5)</a:t>
            </a:r>
          </a:p>
        </p:txBody>
      </p:sp>
    </p:spTree>
    <p:extLst>
      <p:ext uri="{BB962C8B-B14F-4D97-AF65-F5344CB8AC3E}">
        <p14:creationId xmlns:p14="http://schemas.microsoft.com/office/powerpoint/2010/main" val="12027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Agrupa 53">
            <a:extLst>
              <a:ext uri="{FF2B5EF4-FFF2-40B4-BE49-F238E27FC236}">
                <a16:creationId xmlns:a16="http://schemas.microsoft.com/office/drawing/2014/main" id="{EB822FF0-553F-FE5C-B3FC-2671F87E3F94}"/>
              </a:ext>
            </a:extLst>
          </p:cNvPr>
          <p:cNvGrpSpPr/>
          <p:nvPr/>
        </p:nvGrpSpPr>
        <p:grpSpPr>
          <a:xfrm>
            <a:off x="1158240" y="-20210"/>
            <a:ext cx="7132320" cy="5183920"/>
            <a:chOff x="1158240" y="-20210"/>
            <a:chExt cx="7132320" cy="5183920"/>
          </a:xfrm>
        </p:grpSpPr>
        <p:pic>
          <p:nvPicPr>
            <p:cNvPr id="55" name="Picture 2" descr="Plantilla de Papel del Mapa del Tesoro | Manualidades de papel para niños">
              <a:extLst>
                <a:ext uri="{FF2B5EF4-FFF2-40B4-BE49-F238E27FC236}">
                  <a16:creationId xmlns:a16="http://schemas.microsoft.com/office/drawing/2014/main" id="{DF9A0B13-9844-37EC-5F21-3E603835A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7" t="2776" r="11301" b="7915"/>
            <a:stretch/>
          </p:blipFill>
          <p:spPr bwMode="auto">
            <a:xfrm>
              <a:off x="1158240" y="-20210"/>
              <a:ext cx="7132320" cy="518392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ow to Draw a Compass Rose - Really Easy Drawing Tutorial">
              <a:extLst>
                <a:ext uri="{FF2B5EF4-FFF2-40B4-BE49-F238E27FC236}">
                  <a16:creationId xmlns:a16="http://schemas.microsoft.com/office/drawing/2014/main" id="{8FAE70B7-1D17-9B2B-FF1B-2930F5EC9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692" y="2233512"/>
              <a:ext cx="617415" cy="61551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Connector de fletxa recta 8">
            <a:extLst>
              <a:ext uri="{FF2B5EF4-FFF2-40B4-BE49-F238E27FC236}">
                <a16:creationId xmlns:a16="http://schemas.microsoft.com/office/drawing/2014/main" id="{BD09994A-F4F4-E934-E556-56AE311DB881}"/>
              </a:ext>
            </a:extLst>
          </p:cNvPr>
          <p:cNvCxnSpPr/>
          <p:nvPr/>
        </p:nvCxnSpPr>
        <p:spPr>
          <a:xfrm flipV="1">
            <a:off x="4724399" y="1239520"/>
            <a:ext cx="1239521" cy="13017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Connector de fletxa recta 10">
            <a:extLst>
              <a:ext uri="{FF2B5EF4-FFF2-40B4-BE49-F238E27FC236}">
                <a16:creationId xmlns:a16="http://schemas.microsoft.com/office/drawing/2014/main" id="{EA038479-A811-A938-2E27-B560E60CAA2F}"/>
              </a:ext>
            </a:extLst>
          </p:cNvPr>
          <p:cNvCxnSpPr/>
          <p:nvPr/>
        </p:nvCxnSpPr>
        <p:spPr>
          <a:xfrm flipH="1">
            <a:off x="4866640" y="1239520"/>
            <a:ext cx="109728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 name="Connector de fletxa recta 12">
            <a:extLst>
              <a:ext uri="{FF2B5EF4-FFF2-40B4-BE49-F238E27FC236}">
                <a16:creationId xmlns:a16="http://schemas.microsoft.com/office/drawing/2014/main" id="{9238723A-6EF0-897A-EB1B-D2D59E89F93F}"/>
              </a:ext>
            </a:extLst>
          </p:cNvPr>
          <p:cNvCxnSpPr/>
          <p:nvPr/>
        </p:nvCxnSpPr>
        <p:spPr>
          <a:xfrm flipH="1">
            <a:off x="3149600" y="1239520"/>
            <a:ext cx="1717040" cy="4237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 name="Connector de fletxa recta 14">
            <a:extLst>
              <a:ext uri="{FF2B5EF4-FFF2-40B4-BE49-F238E27FC236}">
                <a16:creationId xmlns:a16="http://schemas.microsoft.com/office/drawing/2014/main" id="{248705EB-B9C3-1F89-6B98-746320182751}"/>
              </a:ext>
            </a:extLst>
          </p:cNvPr>
          <p:cNvCxnSpPr/>
          <p:nvPr/>
        </p:nvCxnSpPr>
        <p:spPr>
          <a:xfrm>
            <a:off x="3149600" y="1663282"/>
            <a:ext cx="325120" cy="3991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 name="Connector de fletxa recta 16">
            <a:extLst>
              <a:ext uri="{FF2B5EF4-FFF2-40B4-BE49-F238E27FC236}">
                <a16:creationId xmlns:a16="http://schemas.microsoft.com/office/drawing/2014/main" id="{4A6280DB-EFE5-158E-DC2C-62C338136D50}"/>
              </a:ext>
            </a:extLst>
          </p:cNvPr>
          <p:cNvCxnSpPr/>
          <p:nvPr/>
        </p:nvCxnSpPr>
        <p:spPr>
          <a:xfrm>
            <a:off x="3474720" y="2062480"/>
            <a:ext cx="0" cy="13106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5" name="Connector de fletxa recta 24">
            <a:extLst>
              <a:ext uri="{FF2B5EF4-FFF2-40B4-BE49-F238E27FC236}">
                <a16:creationId xmlns:a16="http://schemas.microsoft.com/office/drawing/2014/main" id="{9C7CD983-33C5-7750-FBFA-F028B3616ADB}"/>
              </a:ext>
            </a:extLst>
          </p:cNvPr>
          <p:cNvCxnSpPr/>
          <p:nvPr/>
        </p:nvCxnSpPr>
        <p:spPr>
          <a:xfrm>
            <a:off x="3474720" y="3373120"/>
            <a:ext cx="2001520" cy="8636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7" name="Connector de fletxa recta 26">
            <a:extLst>
              <a:ext uri="{FF2B5EF4-FFF2-40B4-BE49-F238E27FC236}">
                <a16:creationId xmlns:a16="http://schemas.microsoft.com/office/drawing/2014/main" id="{8CE64654-4103-9D2F-DE05-776465195FFD}"/>
              </a:ext>
            </a:extLst>
          </p:cNvPr>
          <p:cNvCxnSpPr>
            <a:cxnSpLocks/>
          </p:cNvCxnSpPr>
          <p:nvPr/>
        </p:nvCxnSpPr>
        <p:spPr>
          <a:xfrm flipH="1">
            <a:off x="2367280" y="4303612"/>
            <a:ext cx="3190240" cy="47158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Connector de fletxa recta 34">
            <a:extLst>
              <a:ext uri="{FF2B5EF4-FFF2-40B4-BE49-F238E27FC236}">
                <a16:creationId xmlns:a16="http://schemas.microsoft.com/office/drawing/2014/main" id="{5AD2B4B5-BA69-9B9D-7BEC-D8EAAB0A25C8}"/>
              </a:ext>
            </a:extLst>
          </p:cNvPr>
          <p:cNvCxnSpPr>
            <a:cxnSpLocks/>
          </p:cNvCxnSpPr>
          <p:nvPr/>
        </p:nvCxnSpPr>
        <p:spPr>
          <a:xfrm flipV="1">
            <a:off x="2367280" y="3030220"/>
            <a:ext cx="284480" cy="17449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0" name="Connector de fletxa recta 39">
            <a:extLst>
              <a:ext uri="{FF2B5EF4-FFF2-40B4-BE49-F238E27FC236}">
                <a16:creationId xmlns:a16="http://schemas.microsoft.com/office/drawing/2014/main" id="{5778C73C-7756-1030-D885-3C4338339AA7}"/>
              </a:ext>
            </a:extLst>
          </p:cNvPr>
          <p:cNvCxnSpPr>
            <a:cxnSpLocks/>
          </p:cNvCxnSpPr>
          <p:nvPr/>
        </p:nvCxnSpPr>
        <p:spPr>
          <a:xfrm flipV="1">
            <a:off x="2651760" y="792480"/>
            <a:ext cx="3241040" cy="223774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9" name="Connector de fletxa recta 48">
            <a:extLst>
              <a:ext uri="{FF2B5EF4-FFF2-40B4-BE49-F238E27FC236}">
                <a16:creationId xmlns:a16="http://schemas.microsoft.com/office/drawing/2014/main" id="{8397770D-6439-35E2-108F-509F1F6823A9}"/>
              </a:ext>
            </a:extLst>
          </p:cNvPr>
          <p:cNvCxnSpPr>
            <a:cxnSpLocks/>
          </p:cNvCxnSpPr>
          <p:nvPr/>
        </p:nvCxnSpPr>
        <p:spPr>
          <a:xfrm flipH="1">
            <a:off x="4724399" y="801160"/>
            <a:ext cx="1134109" cy="17705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7498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estius a Catalunya 2024 i a Barcelona: Calendari laboral | FOTO">
            <a:extLst>
              <a:ext uri="{FF2B5EF4-FFF2-40B4-BE49-F238E27FC236}">
                <a16:creationId xmlns:a16="http://schemas.microsoft.com/office/drawing/2014/main" id="{1886AC64-DF0F-74CD-1580-245568584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54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812BA5-BB5F-51D0-A5A9-DD44B91F9F0F}"/>
              </a:ext>
            </a:extLst>
          </p:cNvPr>
          <p:cNvSpPr/>
          <p:nvPr/>
        </p:nvSpPr>
        <p:spPr>
          <a:xfrm>
            <a:off x="0" y="0"/>
            <a:ext cx="9144000" cy="51434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graphicFrame>
        <p:nvGraphicFramePr>
          <p:cNvPr id="2" name="Taula 1">
            <a:extLst>
              <a:ext uri="{FF2B5EF4-FFF2-40B4-BE49-F238E27FC236}">
                <a16:creationId xmlns:a16="http://schemas.microsoft.com/office/drawing/2014/main" id="{A7AA2B6A-5CEC-9AE4-83C7-449F46B99D72}"/>
              </a:ext>
            </a:extLst>
          </p:cNvPr>
          <p:cNvGraphicFramePr>
            <a:graphicFrameLocks noGrp="1"/>
          </p:cNvGraphicFramePr>
          <p:nvPr>
            <p:extLst>
              <p:ext uri="{D42A27DB-BD31-4B8C-83A1-F6EECF244321}">
                <p14:modId xmlns:p14="http://schemas.microsoft.com/office/powerpoint/2010/main" val="3759609127"/>
              </p:ext>
            </p:extLst>
          </p:nvPr>
        </p:nvGraphicFramePr>
        <p:xfrm>
          <a:off x="660400" y="65709"/>
          <a:ext cx="7560000" cy="5040000"/>
        </p:xfrm>
        <a:graphic>
          <a:graphicData uri="http://schemas.openxmlformats.org/drawingml/2006/table">
            <a:tbl>
              <a:tblPr firstRow="1" bandRow="1">
                <a:tableStyleId>{7DCE4D21-3FFF-45A8-9744-7F1A7E744189}</a:tableStyleId>
              </a:tblPr>
              <a:tblGrid>
                <a:gridCol w="2520000">
                  <a:extLst>
                    <a:ext uri="{9D8B030D-6E8A-4147-A177-3AD203B41FA5}">
                      <a16:colId xmlns:a16="http://schemas.microsoft.com/office/drawing/2014/main" val="1857914634"/>
                    </a:ext>
                  </a:extLst>
                </a:gridCol>
                <a:gridCol w="2520000">
                  <a:extLst>
                    <a:ext uri="{9D8B030D-6E8A-4147-A177-3AD203B41FA5}">
                      <a16:colId xmlns:a16="http://schemas.microsoft.com/office/drawing/2014/main" val="684920152"/>
                    </a:ext>
                  </a:extLst>
                </a:gridCol>
                <a:gridCol w="2520000">
                  <a:extLst>
                    <a:ext uri="{9D8B030D-6E8A-4147-A177-3AD203B41FA5}">
                      <a16:colId xmlns:a16="http://schemas.microsoft.com/office/drawing/2014/main" val="3159543679"/>
                    </a:ext>
                  </a:extLst>
                </a:gridCol>
              </a:tblGrid>
              <a:tr h="1260000">
                <a:tc>
                  <a:txBody>
                    <a:bodyPr/>
                    <a:lstStyle/>
                    <a:p>
                      <a:endParaRPr lang="ca-ES"/>
                    </a:p>
                  </a:txBody>
                  <a:tcPr/>
                </a:tc>
                <a:tc>
                  <a:txBody>
                    <a:bodyPr/>
                    <a:lstStyle/>
                    <a:p>
                      <a:endParaRPr lang="ca-ES"/>
                    </a:p>
                  </a:txBody>
                  <a:tcPr/>
                </a:tc>
                <a:tc>
                  <a:txBody>
                    <a:bodyPr/>
                    <a:lstStyle/>
                    <a:p>
                      <a:endParaRPr lang="ca-ES"/>
                    </a:p>
                  </a:txBody>
                  <a:tcPr/>
                </a:tc>
                <a:extLst>
                  <a:ext uri="{0D108BD9-81ED-4DB2-BD59-A6C34878D82A}">
                    <a16:rowId xmlns:a16="http://schemas.microsoft.com/office/drawing/2014/main" val="64413732"/>
                  </a:ext>
                </a:extLst>
              </a:tr>
              <a:tr h="1260000">
                <a:tc>
                  <a:txBody>
                    <a:bodyPr/>
                    <a:lstStyle/>
                    <a:p>
                      <a:endParaRPr lang="ca-ES"/>
                    </a:p>
                  </a:txBody>
                  <a:tcPr/>
                </a:tc>
                <a:tc>
                  <a:txBody>
                    <a:bodyPr/>
                    <a:lstStyle/>
                    <a:p>
                      <a:endParaRPr lang="ca-ES"/>
                    </a:p>
                  </a:txBody>
                  <a:tcPr/>
                </a:tc>
                <a:tc>
                  <a:txBody>
                    <a:bodyPr/>
                    <a:lstStyle/>
                    <a:p>
                      <a:endParaRPr lang="ca-ES"/>
                    </a:p>
                  </a:txBody>
                  <a:tcPr/>
                </a:tc>
                <a:extLst>
                  <a:ext uri="{0D108BD9-81ED-4DB2-BD59-A6C34878D82A}">
                    <a16:rowId xmlns:a16="http://schemas.microsoft.com/office/drawing/2014/main" val="2493646043"/>
                  </a:ext>
                </a:extLst>
              </a:tr>
              <a:tr h="1260000">
                <a:tc>
                  <a:txBody>
                    <a:bodyPr/>
                    <a:lstStyle/>
                    <a:p>
                      <a:endParaRPr lang="ca-ES"/>
                    </a:p>
                  </a:txBody>
                  <a:tcPr/>
                </a:tc>
                <a:tc>
                  <a:txBody>
                    <a:bodyPr/>
                    <a:lstStyle/>
                    <a:p>
                      <a:endParaRPr lang="ca-ES"/>
                    </a:p>
                  </a:txBody>
                  <a:tcPr/>
                </a:tc>
                <a:tc>
                  <a:txBody>
                    <a:bodyPr/>
                    <a:lstStyle/>
                    <a:p>
                      <a:endParaRPr lang="ca-ES" dirty="0"/>
                    </a:p>
                  </a:txBody>
                  <a:tcPr/>
                </a:tc>
                <a:extLst>
                  <a:ext uri="{0D108BD9-81ED-4DB2-BD59-A6C34878D82A}">
                    <a16:rowId xmlns:a16="http://schemas.microsoft.com/office/drawing/2014/main" val="1361821642"/>
                  </a:ext>
                </a:extLst>
              </a:tr>
              <a:tr h="1260000">
                <a:tc>
                  <a:txBody>
                    <a:bodyPr/>
                    <a:lstStyle/>
                    <a:p>
                      <a:endParaRPr lang="ca-ES"/>
                    </a:p>
                  </a:txBody>
                  <a:tcPr/>
                </a:tc>
                <a:tc>
                  <a:txBody>
                    <a:bodyPr/>
                    <a:lstStyle/>
                    <a:p>
                      <a:endParaRPr lang="ca-ES"/>
                    </a:p>
                  </a:txBody>
                  <a:tcPr/>
                </a:tc>
                <a:tc>
                  <a:txBody>
                    <a:bodyPr/>
                    <a:lstStyle/>
                    <a:p>
                      <a:endParaRPr lang="ca-ES" dirty="0"/>
                    </a:p>
                  </a:txBody>
                  <a:tcPr/>
                </a:tc>
                <a:extLst>
                  <a:ext uri="{0D108BD9-81ED-4DB2-BD59-A6C34878D82A}">
                    <a16:rowId xmlns:a16="http://schemas.microsoft.com/office/drawing/2014/main" val="2976655331"/>
                  </a:ext>
                </a:extLst>
              </a:tr>
            </a:tbl>
          </a:graphicData>
        </a:graphic>
      </p:graphicFrame>
      <p:pic>
        <p:nvPicPr>
          <p:cNvPr id="3" name="Picture 10">
            <a:extLst>
              <a:ext uri="{FF2B5EF4-FFF2-40B4-BE49-F238E27FC236}">
                <a16:creationId xmlns:a16="http://schemas.microsoft.com/office/drawing/2014/main" id="{FBCA44A1-3779-2FCE-DA50-E33099427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148" b="67969"/>
          <a:stretch/>
        </p:blipFill>
        <p:spPr bwMode="auto">
          <a:xfrm>
            <a:off x="1192133" y="167309"/>
            <a:ext cx="1327547" cy="10822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 Montón De Hongos PNG Imágenes Transparentes - Pngtree">
            <a:extLst>
              <a:ext uri="{FF2B5EF4-FFF2-40B4-BE49-F238E27FC236}">
                <a16:creationId xmlns:a16="http://schemas.microsoft.com/office/drawing/2014/main" id="{21653480-AC19-FA55-0557-1D163B34A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2932" y="68433"/>
            <a:ext cx="1243329" cy="12433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Ilustración De Barco Y Pirata En El Mapa Vector PNG ,dibujos Diseño De  Pegatinas Con Mapa Pirata De Dibujos Animados Aislado, Pegatina PNG y  Vector para Descargar Gratis | Pngtree">
            <a:extLst>
              <a:ext uri="{FF2B5EF4-FFF2-40B4-BE49-F238E27FC236}">
                <a16:creationId xmlns:a16="http://schemas.microsoft.com/office/drawing/2014/main" id="{E9450A75-C55E-B6B6-4C75-F52419D47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513" y="189982"/>
            <a:ext cx="1059581" cy="10595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tropical isla png ilustraciones 23271197 PNG">
            <a:extLst>
              <a:ext uri="{FF2B5EF4-FFF2-40B4-BE49-F238E27FC236}">
                <a16:creationId xmlns:a16="http://schemas.microsoft.com/office/drawing/2014/main" id="{278A67B7-7E36-14D6-4960-AE19BA7892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5173" y="1483469"/>
            <a:ext cx="931307" cy="9313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lipart Jugando a los Piratas. | Piratas, Imágenes de piratas, Isla pirata">
            <a:extLst>
              <a:ext uri="{FF2B5EF4-FFF2-40B4-BE49-F238E27FC236}">
                <a16:creationId xmlns:a16="http://schemas.microsoft.com/office/drawing/2014/main" id="{27C2595B-61FB-E830-31CC-56193199B0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4219" y="1456941"/>
            <a:ext cx="1114703" cy="10289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lustración De Clipart De Montaña De Una Roca De Dibujos Animados Y Una Isla  Aislada En Blanco Vector PNG ,dibujos Montaña, Clipart, Dibujos Animados  PNG y Vector para Descargar Gratis | Pngtree">
            <a:extLst>
              <a:ext uri="{FF2B5EF4-FFF2-40B4-BE49-F238E27FC236}">
                <a16:creationId xmlns:a16="http://schemas.microsoft.com/office/drawing/2014/main" id="{F324F13A-2E63-DD03-8EC9-C378FAA5CD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315" y="1426315"/>
            <a:ext cx="1059581" cy="10595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ermosos Loros En La Isla De Jeju PNG ,dibujos Hermosos Loros, Isla Jeju,  Jeju PNG y PSD para Descargar Gratis | Pngtree">
            <a:extLst>
              <a:ext uri="{FF2B5EF4-FFF2-40B4-BE49-F238E27FC236}">
                <a16:creationId xmlns:a16="http://schemas.microsoft.com/office/drawing/2014/main" id="{E496F561-A78F-165F-E406-6BD812D83D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2933" y="2542618"/>
            <a:ext cx="1276747" cy="1276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Piratas Tesoro Isla Pegatina Vector PNG ,dibujos Diseño De Pegatinas Con  Mapa Pirata De Dibujos Animados Aislado, Pegatina PNG y Vector para  Descargar Gratis | Pngtree">
            <a:extLst>
              <a:ext uri="{FF2B5EF4-FFF2-40B4-BE49-F238E27FC236}">
                <a16:creationId xmlns:a16="http://schemas.microsoft.com/office/drawing/2014/main" id="{2AAC6BB2-FCFD-C7F7-DA38-CF248F9193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33732" y="2657605"/>
            <a:ext cx="1057890" cy="10578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9E1BDB39-FF52-C0C3-5793-922F0287E3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531" b="65411"/>
          <a:stretch/>
        </p:blipFill>
        <p:spPr bwMode="auto">
          <a:xfrm>
            <a:off x="6289513" y="2706875"/>
            <a:ext cx="1292859" cy="9318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B5BE4DBD-10C2-7ED7-7A67-9F3F3072CE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63" t="67064" r="55281" b="-854"/>
          <a:stretch/>
        </p:blipFill>
        <p:spPr bwMode="auto">
          <a:xfrm>
            <a:off x="3766222" y="4008998"/>
            <a:ext cx="1276747" cy="105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89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812BA5-BB5F-51D0-A5A9-DD44B91F9F0F}"/>
              </a:ext>
            </a:extLst>
          </p:cNvPr>
          <p:cNvSpPr/>
          <p:nvPr/>
        </p:nvSpPr>
        <p:spPr>
          <a:xfrm>
            <a:off x="0" y="0"/>
            <a:ext cx="9144000" cy="51434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p>
        </p:txBody>
      </p:sp>
      <p:graphicFrame>
        <p:nvGraphicFramePr>
          <p:cNvPr id="2" name="Taula 1">
            <a:extLst>
              <a:ext uri="{FF2B5EF4-FFF2-40B4-BE49-F238E27FC236}">
                <a16:creationId xmlns:a16="http://schemas.microsoft.com/office/drawing/2014/main" id="{A7AA2B6A-5CEC-9AE4-83C7-449F46B99D72}"/>
              </a:ext>
            </a:extLst>
          </p:cNvPr>
          <p:cNvGraphicFramePr>
            <a:graphicFrameLocks noGrp="1"/>
          </p:cNvGraphicFramePr>
          <p:nvPr/>
        </p:nvGraphicFramePr>
        <p:xfrm>
          <a:off x="660400" y="65709"/>
          <a:ext cx="7560000" cy="5040000"/>
        </p:xfrm>
        <a:graphic>
          <a:graphicData uri="http://schemas.openxmlformats.org/drawingml/2006/table">
            <a:tbl>
              <a:tblPr firstRow="1" bandRow="1">
                <a:tableStyleId>{7DCE4D21-3FFF-45A8-9744-7F1A7E744189}</a:tableStyleId>
              </a:tblPr>
              <a:tblGrid>
                <a:gridCol w="2520000">
                  <a:extLst>
                    <a:ext uri="{9D8B030D-6E8A-4147-A177-3AD203B41FA5}">
                      <a16:colId xmlns:a16="http://schemas.microsoft.com/office/drawing/2014/main" val="1857914634"/>
                    </a:ext>
                  </a:extLst>
                </a:gridCol>
                <a:gridCol w="2520000">
                  <a:extLst>
                    <a:ext uri="{9D8B030D-6E8A-4147-A177-3AD203B41FA5}">
                      <a16:colId xmlns:a16="http://schemas.microsoft.com/office/drawing/2014/main" val="684920152"/>
                    </a:ext>
                  </a:extLst>
                </a:gridCol>
                <a:gridCol w="2520000">
                  <a:extLst>
                    <a:ext uri="{9D8B030D-6E8A-4147-A177-3AD203B41FA5}">
                      <a16:colId xmlns:a16="http://schemas.microsoft.com/office/drawing/2014/main" val="3159543679"/>
                    </a:ext>
                  </a:extLst>
                </a:gridCol>
              </a:tblGrid>
              <a:tr h="1260000">
                <a:tc>
                  <a:txBody>
                    <a:bodyPr/>
                    <a:lstStyle/>
                    <a:p>
                      <a:endParaRPr lang="ca-ES" dirty="0"/>
                    </a:p>
                  </a:txBody>
                  <a:tcPr/>
                </a:tc>
                <a:tc>
                  <a:txBody>
                    <a:bodyPr/>
                    <a:lstStyle/>
                    <a:p>
                      <a:endParaRPr lang="ca-ES"/>
                    </a:p>
                  </a:txBody>
                  <a:tcPr/>
                </a:tc>
                <a:tc>
                  <a:txBody>
                    <a:bodyPr/>
                    <a:lstStyle/>
                    <a:p>
                      <a:endParaRPr lang="ca-ES"/>
                    </a:p>
                  </a:txBody>
                  <a:tcPr/>
                </a:tc>
                <a:extLst>
                  <a:ext uri="{0D108BD9-81ED-4DB2-BD59-A6C34878D82A}">
                    <a16:rowId xmlns:a16="http://schemas.microsoft.com/office/drawing/2014/main" val="64413732"/>
                  </a:ext>
                </a:extLst>
              </a:tr>
              <a:tr h="1260000">
                <a:tc>
                  <a:txBody>
                    <a:bodyPr/>
                    <a:lstStyle/>
                    <a:p>
                      <a:endParaRPr lang="ca-ES"/>
                    </a:p>
                  </a:txBody>
                  <a:tcPr/>
                </a:tc>
                <a:tc>
                  <a:txBody>
                    <a:bodyPr/>
                    <a:lstStyle/>
                    <a:p>
                      <a:endParaRPr lang="ca-ES"/>
                    </a:p>
                  </a:txBody>
                  <a:tcPr/>
                </a:tc>
                <a:tc>
                  <a:txBody>
                    <a:bodyPr/>
                    <a:lstStyle/>
                    <a:p>
                      <a:endParaRPr lang="ca-ES"/>
                    </a:p>
                  </a:txBody>
                  <a:tcPr/>
                </a:tc>
                <a:extLst>
                  <a:ext uri="{0D108BD9-81ED-4DB2-BD59-A6C34878D82A}">
                    <a16:rowId xmlns:a16="http://schemas.microsoft.com/office/drawing/2014/main" val="2493646043"/>
                  </a:ext>
                </a:extLst>
              </a:tr>
              <a:tr h="1260000">
                <a:tc>
                  <a:txBody>
                    <a:bodyPr/>
                    <a:lstStyle/>
                    <a:p>
                      <a:endParaRPr lang="ca-ES"/>
                    </a:p>
                  </a:txBody>
                  <a:tcPr/>
                </a:tc>
                <a:tc>
                  <a:txBody>
                    <a:bodyPr/>
                    <a:lstStyle/>
                    <a:p>
                      <a:endParaRPr lang="ca-ES"/>
                    </a:p>
                  </a:txBody>
                  <a:tcPr/>
                </a:tc>
                <a:tc>
                  <a:txBody>
                    <a:bodyPr/>
                    <a:lstStyle/>
                    <a:p>
                      <a:endParaRPr lang="ca-ES" dirty="0"/>
                    </a:p>
                  </a:txBody>
                  <a:tcPr/>
                </a:tc>
                <a:extLst>
                  <a:ext uri="{0D108BD9-81ED-4DB2-BD59-A6C34878D82A}">
                    <a16:rowId xmlns:a16="http://schemas.microsoft.com/office/drawing/2014/main" val="1361821642"/>
                  </a:ext>
                </a:extLst>
              </a:tr>
              <a:tr h="1260000">
                <a:tc>
                  <a:txBody>
                    <a:bodyPr/>
                    <a:lstStyle/>
                    <a:p>
                      <a:endParaRPr lang="ca-ES"/>
                    </a:p>
                  </a:txBody>
                  <a:tcPr/>
                </a:tc>
                <a:tc>
                  <a:txBody>
                    <a:bodyPr/>
                    <a:lstStyle/>
                    <a:p>
                      <a:endParaRPr lang="ca-ES" dirty="0"/>
                    </a:p>
                  </a:txBody>
                  <a:tcPr/>
                </a:tc>
                <a:tc>
                  <a:txBody>
                    <a:bodyPr/>
                    <a:lstStyle/>
                    <a:p>
                      <a:endParaRPr lang="ca-ES" dirty="0"/>
                    </a:p>
                  </a:txBody>
                  <a:tcPr/>
                </a:tc>
                <a:extLst>
                  <a:ext uri="{0D108BD9-81ED-4DB2-BD59-A6C34878D82A}">
                    <a16:rowId xmlns:a16="http://schemas.microsoft.com/office/drawing/2014/main" val="2976655331"/>
                  </a:ext>
                </a:extLst>
              </a:tr>
            </a:tbl>
          </a:graphicData>
        </a:graphic>
      </p:graphicFrame>
      <p:sp>
        <p:nvSpPr>
          <p:cNvPr id="14" name="Rectangle: cantonades arrodonides 13">
            <a:extLst>
              <a:ext uri="{FF2B5EF4-FFF2-40B4-BE49-F238E27FC236}">
                <a16:creationId xmlns:a16="http://schemas.microsoft.com/office/drawing/2014/main" id="{2E31D313-4719-0A83-EF83-6564B39AC735}"/>
              </a:ext>
            </a:extLst>
          </p:cNvPr>
          <p:cNvSpPr/>
          <p:nvPr/>
        </p:nvSpPr>
        <p:spPr>
          <a:xfrm>
            <a:off x="4229369" y="1993441"/>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(-3,0)</a:t>
            </a:r>
          </a:p>
        </p:txBody>
      </p:sp>
      <p:sp>
        <p:nvSpPr>
          <p:cNvPr id="15" name="Rectangle: cantonades arrodonides 14">
            <a:extLst>
              <a:ext uri="{FF2B5EF4-FFF2-40B4-BE49-F238E27FC236}">
                <a16:creationId xmlns:a16="http://schemas.microsoft.com/office/drawing/2014/main" id="{24897105-3FE4-B315-7086-EBA66081A0DD}"/>
              </a:ext>
            </a:extLst>
          </p:cNvPr>
          <p:cNvSpPr/>
          <p:nvPr/>
        </p:nvSpPr>
        <p:spPr>
          <a:xfrm>
            <a:off x="6729296" y="76718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(-1,1)</a:t>
            </a:r>
          </a:p>
        </p:txBody>
      </p:sp>
      <p:sp>
        <p:nvSpPr>
          <p:cNvPr id="16" name="Rectangle: cantonades arrodonides 15">
            <a:extLst>
              <a:ext uri="{FF2B5EF4-FFF2-40B4-BE49-F238E27FC236}">
                <a16:creationId xmlns:a16="http://schemas.microsoft.com/office/drawing/2014/main" id="{09E741FB-E8E6-AA97-7E9F-5FB465218736}"/>
              </a:ext>
            </a:extLst>
          </p:cNvPr>
          <p:cNvSpPr/>
          <p:nvPr/>
        </p:nvSpPr>
        <p:spPr>
          <a:xfrm>
            <a:off x="1449106" y="1709855"/>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(0,-3)</a:t>
            </a:r>
          </a:p>
        </p:txBody>
      </p:sp>
      <p:sp>
        <p:nvSpPr>
          <p:cNvPr id="17" name="Rectangle: cantonades arrodonides 16">
            <a:extLst>
              <a:ext uri="{FF2B5EF4-FFF2-40B4-BE49-F238E27FC236}">
                <a16:creationId xmlns:a16="http://schemas.microsoft.com/office/drawing/2014/main" id="{5D936276-E3FB-8BFB-ADBC-8C5CD83E6B9F}"/>
              </a:ext>
            </a:extLst>
          </p:cNvPr>
          <p:cNvSpPr/>
          <p:nvPr/>
        </p:nvSpPr>
        <p:spPr>
          <a:xfrm>
            <a:off x="2045732" y="704902"/>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(-3,-4)</a:t>
            </a:r>
          </a:p>
        </p:txBody>
      </p:sp>
      <p:sp>
        <p:nvSpPr>
          <p:cNvPr id="18" name="Rectangle: cantonades arrodonides 17">
            <a:extLst>
              <a:ext uri="{FF2B5EF4-FFF2-40B4-BE49-F238E27FC236}">
                <a16:creationId xmlns:a16="http://schemas.microsoft.com/office/drawing/2014/main" id="{57D992D4-80A4-BF21-F41A-583563CF4ABE}"/>
              </a:ext>
            </a:extLst>
          </p:cNvPr>
          <p:cNvSpPr/>
          <p:nvPr/>
        </p:nvSpPr>
        <p:spPr>
          <a:xfrm>
            <a:off x="4726266" y="76718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(-8,-1)</a:t>
            </a:r>
          </a:p>
        </p:txBody>
      </p:sp>
      <p:sp>
        <p:nvSpPr>
          <p:cNvPr id="19" name="Rectangle: cantonades arrodonides 18">
            <a:extLst>
              <a:ext uri="{FF2B5EF4-FFF2-40B4-BE49-F238E27FC236}">
                <a16:creationId xmlns:a16="http://schemas.microsoft.com/office/drawing/2014/main" id="{EF06C1EB-A263-4DB4-A3BB-FD563D09C368}"/>
              </a:ext>
            </a:extLst>
          </p:cNvPr>
          <p:cNvSpPr/>
          <p:nvPr/>
        </p:nvSpPr>
        <p:spPr>
          <a:xfrm>
            <a:off x="7041072" y="198625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(3,3)</a:t>
            </a:r>
          </a:p>
        </p:txBody>
      </p:sp>
      <p:sp>
        <p:nvSpPr>
          <p:cNvPr id="20" name="Rectangle: cantonades arrodonides 19">
            <a:extLst>
              <a:ext uri="{FF2B5EF4-FFF2-40B4-BE49-F238E27FC236}">
                <a16:creationId xmlns:a16="http://schemas.microsoft.com/office/drawing/2014/main" id="{766786B2-73C4-BDBA-00E6-6DF7E52420D5}"/>
              </a:ext>
            </a:extLst>
          </p:cNvPr>
          <p:cNvSpPr/>
          <p:nvPr/>
        </p:nvSpPr>
        <p:spPr>
          <a:xfrm>
            <a:off x="2040449" y="2905305"/>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(5,-2)</a:t>
            </a:r>
          </a:p>
        </p:txBody>
      </p:sp>
      <p:sp>
        <p:nvSpPr>
          <p:cNvPr id="21" name="Rectangle: cantonades arrodonides 20">
            <a:extLst>
              <a:ext uri="{FF2B5EF4-FFF2-40B4-BE49-F238E27FC236}">
                <a16:creationId xmlns:a16="http://schemas.microsoft.com/office/drawing/2014/main" id="{56DD7C9A-8E93-D05B-DFBA-9C9AA0B8F4F1}"/>
              </a:ext>
            </a:extLst>
          </p:cNvPr>
          <p:cNvSpPr/>
          <p:nvPr/>
        </p:nvSpPr>
        <p:spPr>
          <a:xfrm>
            <a:off x="4456652" y="3248311"/>
            <a:ext cx="814101"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(-4,-1)</a:t>
            </a:r>
          </a:p>
        </p:txBody>
      </p:sp>
      <p:sp>
        <p:nvSpPr>
          <p:cNvPr id="22" name="Rectangle: cantonades arrodonides 21">
            <a:extLst>
              <a:ext uri="{FF2B5EF4-FFF2-40B4-BE49-F238E27FC236}">
                <a16:creationId xmlns:a16="http://schemas.microsoft.com/office/drawing/2014/main" id="{4B3F5C49-7456-5683-1917-B95669EBE379}"/>
              </a:ext>
            </a:extLst>
          </p:cNvPr>
          <p:cNvSpPr/>
          <p:nvPr/>
        </p:nvSpPr>
        <p:spPr>
          <a:xfrm>
            <a:off x="7041072" y="3205326"/>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(1,4)</a:t>
            </a:r>
          </a:p>
        </p:txBody>
      </p:sp>
      <p:sp>
        <p:nvSpPr>
          <p:cNvPr id="23" name="Rectangle: cantonades arrodonides 22">
            <a:extLst>
              <a:ext uri="{FF2B5EF4-FFF2-40B4-BE49-F238E27FC236}">
                <a16:creationId xmlns:a16="http://schemas.microsoft.com/office/drawing/2014/main" id="{675EE4A2-2C12-123D-6DD9-DBCCA8D6B6A9}"/>
              </a:ext>
            </a:extLst>
          </p:cNvPr>
          <p:cNvSpPr/>
          <p:nvPr/>
        </p:nvSpPr>
        <p:spPr>
          <a:xfrm>
            <a:off x="4440400" y="4575964"/>
            <a:ext cx="813600" cy="3657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ca-ES" dirty="0"/>
              <a:t>(8,5)</a:t>
            </a:r>
          </a:p>
        </p:txBody>
      </p:sp>
      <p:cxnSp>
        <p:nvCxnSpPr>
          <p:cNvPr id="24" name="Connector de fletxa recta 23">
            <a:extLst>
              <a:ext uri="{FF2B5EF4-FFF2-40B4-BE49-F238E27FC236}">
                <a16:creationId xmlns:a16="http://schemas.microsoft.com/office/drawing/2014/main" id="{59C6EECE-BFF5-99F1-DC4B-9BD10FD88506}"/>
              </a:ext>
            </a:extLst>
          </p:cNvPr>
          <p:cNvCxnSpPr>
            <a:cxnSpLocks noChangeAspect="1"/>
          </p:cNvCxnSpPr>
          <p:nvPr/>
        </p:nvCxnSpPr>
        <p:spPr>
          <a:xfrm flipV="1">
            <a:off x="6230679" y="1518175"/>
            <a:ext cx="905417" cy="95087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7" name="Connector de fletxa recta 26">
            <a:extLst>
              <a:ext uri="{FF2B5EF4-FFF2-40B4-BE49-F238E27FC236}">
                <a16:creationId xmlns:a16="http://schemas.microsoft.com/office/drawing/2014/main" id="{5AAE57B4-196C-CF00-371C-1A80CEF5C17C}"/>
              </a:ext>
            </a:extLst>
          </p:cNvPr>
          <p:cNvCxnSpPr/>
          <p:nvPr/>
        </p:nvCxnSpPr>
        <p:spPr>
          <a:xfrm flipH="1">
            <a:off x="3770575" y="1709855"/>
            <a:ext cx="1097280"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8" name="Connector de fletxa recta 27">
            <a:extLst>
              <a:ext uri="{FF2B5EF4-FFF2-40B4-BE49-F238E27FC236}">
                <a16:creationId xmlns:a16="http://schemas.microsoft.com/office/drawing/2014/main" id="{50F314E9-0174-6534-6680-312E4E41F8F5}"/>
              </a:ext>
            </a:extLst>
          </p:cNvPr>
          <p:cNvCxnSpPr/>
          <p:nvPr/>
        </p:nvCxnSpPr>
        <p:spPr>
          <a:xfrm flipH="1">
            <a:off x="3370849" y="2824549"/>
            <a:ext cx="1717040" cy="4237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9" name="Connector de fletxa recta 28">
            <a:extLst>
              <a:ext uri="{FF2B5EF4-FFF2-40B4-BE49-F238E27FC236}">
                <a16:creationId xmlns:a16="http://schemas.microsoft.com/office/drawing/2014/main" id="{7C80ACA3-767E-CD93-3F3C-2B64D6791415}"/>
              </a:ext>
            </a:extLst>
          </p:cNvPr>
          <p:cNvCxnSpPr/>
          <p:nvPr/>
        </p:nvCxnSpPr>
        <p:spPr>
          <a:xfrm>
            <a:off x="6068119" y="488584"/>
            <a:ext cx="325120" cy="39919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onnector de fletxa recta 29">
            <a:extLst>
              <a:ext uri="{FF2B5EF4-FFF2-40B4-BE49-F238E27FC236}">
                <a16:creationId xmlns:a16="http://schemas.microsoft.com/office/drawing/2014/main" id="{58B993EA-ECE7-9D87-3D65-B37A484BDBAA}"/>
              </a:ext>
            </a:extLst>
          </p:cNvPr>
          <p:cNvCxnSpPr>
            <a:cxnSpLocks/>
          </p:cNvCxnSpPr>
          <p:nvPr/>
        </p:nvCxnSpPr>
        <p:spPr>
          <a:xfrm>
            <a:off x="2673005" y="1518175"/>
            <a:ext cx="0" cy="95087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2" name="Connector de fletxa recta 31">
            <a:extLst>
              <a:ext uri="{FF2B5EF4-FFF2-40B4-BE49-F238E27FC236}">
                <a16:creationId xmlns:a16="http://schemas.microsoft.com/office/drawing/2014/main" id="{4869D8A4-3C38-8198-C57C-C416D3E25E5F}"/>
              </a:ext>
            </a:extLst>
          </p:cNvPr>
          <p:cNvCxnSpPr/>
          <p:nvPr/>
        </p:nvCxnSpPr>
        <p:spPr>
          <a:xfrm>
            <a:off x="839506" y="2856161"/>
            <a:ext cx="2001520" cy="8636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3" name="Connector de fletxa recta 32">
            <a:extLst>
              <a:ext uri="{FF2B5EF4-FFF2-40B4-BE49-F238E27FC236}">
                <a16:creationId xmlns:a16="http://schemas.microsoft.com/office/drawing/2014/main" id="{FA0B2814-4F4E-9787-E4ED-3C739A0F8290}"/>
              </a:ext>
            </a:extLst>
          </p:cNvPr>
          <p:cNvCxnSpPr>
            <a:cxnSpLocks noChangeAspect="1"/>
          </p:cNvCxnSpPr>
          <p:nvPr/>
        </p:nvCxnSpPr>
        <p:spPr>
          <a:xfrm flipH="1">
            <a:off x="3519732" y="426966"/>
            <a:ext cx="1948391" cy="28801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Connector de fletxa recta 34">
            <a:extLst>
              <a:ext uri="{FF2B5EF4-FFF2-40B4-BE49-F238E27FC236}">
                <a16:creationId xmlns:a16="http://schemas.microsoft.com/office/drawing/2014/main" id="{50ECFBEE-2ABF-B77D-0431-E2C92102D0DC}"/>
              </a:ext>
            </a:extLst>
          </p:cNvPr>
          <p:cNvCxnSpPr>
            <a:cxnSpLocks noChangeAspect="1"/>
          </p:cNvCxnSpPr>
          <p:nvPr/>
        </p:nvCxnSpPr>
        <p:spPr>
          <a:xfrm flipV="1">
            <a:off x="6393239" y="2717712"/>
            <a:ext cx="158989" cy="9752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onnector de fletxa recta 36">
            <a:extLst>
              <a:ext uri="{FF2B5EF4-FFF2-40B4-BE49-F238E27FC236}">
                <a16:creationId xmlns:a16="http://schemas.microsoft.com/office/drawing/2014/main" id="{C11660DE-45E7-C328-65A4-F8DA7E141FCD}"/>
              </a:ext>
            </a:extLst>
          </p:cNvPr>
          <p:cNvCxnSpPr>
            <a:cxnSpLocks noChangeAspect="1"/>
          </p:cNvCxnSpPr>
          <p:nvPr/>
        </p:nvCxnSpPr>
        <p:spPr>
          <a:xfrm flipV="1">
            <a:off x="3664780" y="3922278"/>
            <a:ext cx="1367347" cy="94407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9" name="Connector de fletxa recta 38">
            <a:extLst>
              <a:ext uri="{FF2B5EF4-FFF2-40B4-BE49-F238E27FC236}">
                <a16:creationId xmlns:a16="http://schemas.microsoft.com/office/drawing/2014/main" id="{A6F8FD66-FC52-7C03-0462-C8BA1A02EAF3}"/>
              </a:ext>
            </a:extLst>
          </p:cNvPr>
          <p:cNvCxnSpPr>
            <a:cxnSpLocks noChangeAspect="1"/>
          </p:cNvCxnSpPr>
          <p:nvPr/>
        </p:nvCxnSpPr>
        <p:spPr>
          <a:xfrm flipH="1">
            <a:off x="1273266" y="176357"/>
            <a:ext cx="655675" cy="102365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20225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sp>
        <p:nvSpPr>
          <p:cNvPr id="130" name="Google Shape;130;p22"/>
          <p:cNvSpPr/>
          <p:nvPr/>
        </p:nvSpPr>
        <p:spPr>
          <a:xfrm>
            <a:off x="2069525" y="1529800"/>
            <a:ext cx="4821900" cy="1607400"/>
          </a:xfrm>
          <a:prstGeom prst="roundRect">
            <a:avLst>
              <a:gd name="adj" fmla="val 16667"/>
            </a:avLst>
          </a:prstGeom>
          <a:solidFill>
            <a:srgbClr val="9E9E9E">
              <a:alpha val="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22"/>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Piles de Gergonne</a:t>
            </a:r>
            <a:endParaRPr dirty="0"/>
          </a:p>
        </p:txBody>
      </p:sp>
      <p:sp>
        <p:nvSpPr>
          <p:cNvPr id="133" name="Google Shape;133;p22"/>
          <p:cNvSpPr txBox="1"/>
          <p:nvPr/>
        </p:nvSpPr>
        <p:spPr>
          <a:xfrm>
            <a:off x="2237250" y="1711500"/>
            <a:ext cx="4500600" cy="1262100"/>
          </a:xfrm>
          <a:prstGeom prst="rect">
            <a:avLst/>
          </a:prstGeom>
          <a:solidFill>
            <a:srgbClr val="9E9E9E">
              <a:alpha val="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a:solidFill>
                  <a:srgbClr val="003D98"/>
                </a:solidFill>
                <a:latin typeface="Nunito"/>
                <a:ea typeface="Nunito"/>
                <a:cs typeface="Nunito"/>
                <a:sym typeface="Nunito"/>
              </a:rPr>
              <a:t>Si se reparten n</a:t>
            </a:r>
            <a:r>
              <a:rPr lang="ca" baseline="30000">
                <a:solidFill>
                  <a:srgbClr val="003D98"/>
                </a:solidFill>
                <a:latin typeface="Nunito"/>
                <a:ea typeface="Nunito"/>
                <a:cs typeface="Nunito"/>
                <a:sym typeface="Nunito"/>
              </a:rPr>
              <a:t>n</a:t>
            </a:r>
            <a:r>
              <a:rPr lang="ca">
                <a:solidFill>
                  <a:srgbClr val="003D98"/>
                </a:solidFill>
                <a:latin typeface="Nunito"/>
                <a:ea typeface="Nunito"/>
                <a:cs typeface="Nunito"/>
                <a:sym typeface="Nunito"/>
              </a:rPr>
              <a:t> cartas formando n filas de n</a:t>
            </a:r>
            <a:r>
              <a:rPr lang="ca" baseline="30000">
                <a:solidFill>
                  <a:srgbClr val="003D98"/>
                </a:solidFill>
                <a:latin typeface="Nunito"/>
                <a:ea typeface="Nunito"/>
                <a:cs typeface="Nunito"/>
                <a:sym typeface="Nunito"/>
              </a:rPr>
              <a:t>n-1 </a:t>
            </a:r>
            <a:r>
              <a:rPr lang="ca">
                <a:solidFill>
                  <a:srgbClr val="003D98"/>
                </a:solidFill>
                <a:latin typeface="Nunito"/>
                <a:ea typeface="Nunito"/>
                <a:cs typeface="Nunito"/>
                <a:sym typeface="Nunito"/>
              </a:rPr>
              <a:t>cartas cada una, siempre se pueden combinar las filas de modo que, después de n repartos, la carta elegida aparece en cualquier posición (no necesariamente en la posición central)</a:t>
            </a:r>
            <a:endParaRPr sz="1700" dirty="0">
              <a:solidFill>
                <a:srgbClr val="003D98"/>
              </a:solidFill>
              <a:latin typeface="Nunito"/>
              <a:ea typeface="Nunito"/>
              <a:cs typeface="Nunito"/>
              <a:sym typeface="Nunito"/>
            </a:endParaRPr>
          </a:p>
        </p:txBody>
      </p:sp>
      <p:sp>
        <p:nvSpPr>
          <p:cNvPr id="134" name="Google Shape;134;p22"/>
          <p:cNvSpPr txBox="1"/>
          <p:nvPr/>
        </p:nvSpPr>
        <p:spPr>
          <a:xfrm>
            <a:off x="2230175" y="3649275"/>
            <a:ext cx="4500600" cy="831300"/>
          </a:xfrm>
          <a:prstGeom prst="rect">
            <a:avLst/>
          </a:prstGeom>
          <a:solidFill>
            <a:srgbClr val="9E9E9E">
              <a:alpha val="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a:solidFill>
                  <a:srgbClr val="003D98"/>
                </a:solidFill>
                <a:latin typeface="Nunito"/>
                <a:ea typeface="Nunito"/>
                <a:cs typeface="Nunito"/>
                <a:sym typeface="Nunito"/>
              </a:rPr>
              <a:t>Totes les cartes ficades en pilons d’un número determinat de cartes es poden combinar perquè la carta estigui a una posició determinada</a:t>
            </a:r>
            <a:endParaRPr sz="1700" dirty="0">
              <a:solidFill>
                <a:srgbClr val="003D98"/>
              </a:solidFill>
              <a:latin typeface="Nunito"/>
              <a:ea typeface="Nunito"/>
              <a:cs typeface="Nunito"/>
              <a:sym typeface="Nunito"/>
            </a:endParaRPr>
          </a:p>
        </p:txBody>
      </p:sp>
      <p:sp>
        <p:nvSpPr>
          <p:cNvPr id="135" name="Google Shape;135;p22"/>
          <p:cNvSpPr/>
          <p:nvPr/>
        </p:nvSpPr>
        <p:spPr>
          <a:xfrm>
            <a:off x="2069525" y="3511000"/>
            <a:ext cx="4821900" cy="1015200"/>
          </a:xfrm>
          <a:prstGeom prst="roundRect">
            <a:avLst>
              <a:gd name="adj" fmla="val 16667"/>
            </a:avLst>
          </a:prstGeom>
          <a:solidFill>
            <a:srgbClr val="9E9E9E">
              <a:alpha val="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Base 2</a:t>
            </a:r>
            <a:endParaRPr dirty="0"/>
          </a:p>
        </p:txBody>
      </p:sp>
      <p:graphicFrame>
        <p:nvGraphicFramePr>
          <p:cNvPr id="142" name="Google Shape;142;p23"/>
          <p:cNvGraphicFramePr/>
          <p:nvPr/>
        </p:nvGraphicFramePr>
        <p:xfrm>
          <a:off x="2453163" y="172038"/>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338650">
                <a:tc>
                  <a:txBody>
                    <a:bodyPr/>
                    <a:lstStyle/>
                    <a:p>
                      <a:pPr marL="0" lvl="0" indent="0" algn="ctr" rtl="0">
                        <a:spcBef>
                          <a:spcPts val="0"/>
                        </a:spcBef>
                        <a:spcAft>
                          <a:spcPts val="0"/>
                        </a:spcAft>
                        <a:buNone/>
                      </a:pPr>
                      <a:r>
                        <a:rPr lang="ca" sz="1200" b="1">
                          <a:solidFill>
                            <a:srgbClr val="003D98"/>
                          </a:solidFill>
                        </a:rPr>
                        <a:t>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338650">
                <a:tc>
                  <a:txBody>
                    <a:bodyPr/>
                    <a:lstStyle/>
                    <a:p>
                      <a:pPr marL="0" lvl="0" indent="0" algn="ctr" rtl="0">
                        <a:spcBef>
                          <a:spcPts val="0"/>
                        </a:spcBef>
                        <a:spcAft>
                          <a:spcPts val="0"/>
                        </a:spcAft>
                        <a:buNone/>
                      </a:pPr>
                      <a:r>
                        <a:rPr lang="ca" sz="1200" b="1">
                          <a:solidFill>
                            <a:srgbClr val="003D98"/>
                          </a:solidFill>
                        </a:rPr>
                        <a:t>17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338650">
                <a:tc>
                  <a:txBody>
                    <a:bodyPr/>
                    <a:lstStyle/>
                    <a:p>
                      <a:pPr marL="0" lvl="0" indent="0" algn="ctr" rtl="0">
                        <a:spcBef>
                          <a:spcPts val="0"/>
                        </a:spcBef>
                        <a:spcAft>
                          <a:spcPts val="0"/>
                        </a:spcAft>
                        <a:buNone/>
                      </a:pPr>
                      <a:r>
                        <a:rPr lang="ca" sz="1200" b="1">
                          <a:solidFill>
                            <a:srgbClr val="003D98"/>
                          </a:solidFill>
                        </a:rPr>
                        <a:t>33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338650">
                <a:tc>
                  <a:txBody>
                    <a:bodyPr/>
                    <a:lstStyle/>
                    <a:p>
                      <a:pPr marL="0" lvl="0" indent="0" algn="ctr" rtl="0">
                        <a:spcBef>
                          <a:spcPts val="0"/>
                        </a:spcBef>
                        <a:spcAft>
                          <a:spcPts val="0"/>
                        </a:spcAft>
                        <a:buNone/>
                      </a:pPr>
                      <a:r>
                        <a:rPr lang="ca" sz="1200" b="1">
                          <a:solidFill>
                            <a:srgbClr val="003D98"/>
                          </a:solidFill>
                        </a:rPr>
                        <a:t>49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3" name="Google Shape;143;p23"/>
          <p:cNvGraphicFramePr/>
          <p:nvPr/>
        </p:nvGraphicFramePr>
        <p:xfrm>
          <a:off x="5613613" y="178850"/>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0">
                <a:tc>
                  <a:txBody>
                    <a:bodyPr/>
                    <a:lstStyle/>
                    <a:p>
                      <a:pPr marL="0" lvl="0" indent="0" algn="ctr" rtl="0">
                        <a:spcBef>
                          <a:spcPts val="0"/>
                        </a:spcBef>
                        <a:spcAft>
                          <a:spcPts val="0"/>
                        </a:spcAft>
                        <a:buNone/>
                      </a:pPr>
                      <a:r>
                        <a:rPr lang="ca" sz="1200" b="1">
                          <a:solidFill>
                            <a:srgbClr val="003D98"/>
                          </a:solidFill>
                        </a:rPr>
                        <a:t>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ca" sz="1200" b="1">
                          <a:solidFill>
                            <a:srgbClr val="003D98"/>
                          </a:solidFill>
                        </a:rPr>
                        <a:t>18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ca" sz="1200" b="1">
                          <a:solidFill>
                            <a:srgbClr val="003D98"/>
                          </a:solidFill>
                        </a:rPr>
                        <a:t>34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ca" sz="1200" b="1">
                          <a:solidFill>
                            <a:srgbClr val="003D98"/>
                          </a:solidFill>
                        </a:rPr>
                        <a:t>50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4" name="Google Shape;144;p23"/>
          <p:cNvGraphicFramePr/>
          <p:nvPr/>
        </p:nvGraphicFramePr>
        <p:xfrm>
          <a:off x="2453163" y="1785225"/>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0">
                <a:tc>
                  <a:txBody>
                    <a:bodyPr/>
                    <a:lstStyle/>
                    <a:p>
                      <a:pPr marL="0" lvl="0" indent="0" algn="ctr" rtl="0">
                        <a:spcBef>
                          <a:spcPts val="0"/>
                        </a:spcBef>
                        <a:spcAft>
                          <a:spcPts val="0"/>
                        </a:spcAft>
                        <a:buNone/>
                      </a:pPr>
                      <a:r>
                        <a:rPr lang="ca" sz="1200" b="1">
                          <a:solidFill>
                            <a:srgbClr val="003D98"/>
                          </a:solidFill>
                        </a:rPr>
                        <a:t>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ca" sz="1200" b="1">
                          <a:solidFill>
                            <a:srgbClr val="003D98"/>
                          </a:solidFill>
                        </a:rPr>
                        <a:t>20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ca" sz="1200" b="1">
                          <a:solidFill>
                            <a:srgbClr val="003D98"/>
                          </a:solidFill>
                        </a:rPr>
                        <a:t>36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ca" sz="1200" b="1">
                          <a:solidFill>
                            <a:srgbClr val="003D98"/>
                          </a:solidFill>
                        </a:rPr>
                        <a:t>52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5" name="Google Shape;145;p23"/>
          <p:cNvGraphicFramePr/>
          <p:nvPr/>
        </p:nvGraphicFramePr>
        <p:xfrm>
          <a:off x="5613613" y="1788638"/>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211975">
                <a:tc>
                  <a:txBody>
                    <a:bodyPr/>
                    <a:lstStyle/>
                    <a:p>
                      <a:pPr marL="0" lvl="0" indent="0" algn="ctr" rtl="0">
                        <a:spcBef>
                          <a:spcPts val="0"/>
                        </a:spcBef>
                        <a:spcAft>
                          <a:spcPts val="0"/>
                        </a:spcAft>
                        <a:buNone/>
                      </a:pPr>
                      <a:r>
                        <a:rPr lang="ca" sz="1200" b="1">
                          <a:solidFill>
                            <a:srgbClr val="003D98"/>
                          </a:solidFill>
                        </a:rPr>
                        <a:t>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211975">
                <a:tc>
                  <a:txBody>
                    <a:bodyPr/>
                    <a:lstStyle/>
                    <a:p>
                      <a:pPr marL="0" lvl="0" indent="0" algn="ctr" rtl="0">
                        <a:spcBef>
                          <a:spcPts val="0"/>
                        </a:spcBef>
                        <a:spcAft>
                          <a:spcPts val="0"/>
                        </a:spcAft>
                        <a:buNone/>
                      </a:pPr>
                      <a:r>
                        <a:rPr lang="ca" sz="1200" b="1">
                          <a:solidFill>
                            <a:srgbClr val="003D98"/>
                          </a:solidFill>
                        </a:rPr>
                        <a:t>24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211975">
                <a:tc>
                  <a:txBody>
                    <a:bodyPr/>
                    <a:lstStyle/>
                    <a:p>
                      <a:pPr marL="0" lvl="0" indent="0" algn="ctr" rtl="0">
                        <a:spcBef>
                          <a:spcPts val="0"/>
                        </a:spcBef>
                        <a:spcAft>
                          <a:spcPts val="0"/>
                        </a:spcAft>
                        <a:buNone/>
                      </a:pPr>
                      <a:r>
                        <a:rPr lang="ca" sz="1200" b="1">
                          <a:solidFill>
                            <a:srgbClr val="003D98"/>
                          </a:solidFill>
                        </a:rPr>
                        <a:t>40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211975">
                <a:tc>
                  <a:txBody>
                    <a:bodyPr/>
                    <a:lstStyle/>
                    <a:p>
                      <a:pPr marL="0" lvl="0" indent="0" algn="ctr" rtl="0">
                        <a:spcBef>
                          <a:spcPts val="0"/>
                        </a:spcBef>
                        <a:spcAft>
                          <a:spcPts val="0"/>
                        </a:spcAft>
                        <a:buNone/>
                      </a:pPr>
                      <a:r>
                        <a:rPr lang="ca" sz="1200" b="1">
                          <a:solidFill>
                            <a:srgbClr val="003D98"/>
                          </a:solidFill>
                        </a:rPr>
                        <a:t>56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6" name="Google Shape;146;p23"/>
          <p:cNvGraphicFramePr/>
          <p:nvPr/>
        </p:nvGraphicFramePr>
        <p:xfrm>
          <a:off x="2453163" y="3398425"/>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0">
                <a:tc>
                  <a:txBody>
                    <a:bodyPr/>
                    <a:lstStyle/>
                    <a:p>
                      <a:pPr marL="0" lvl="0" indent="0" algn="ctr" rtl="0">
                        <a:spcBef>
                          <a:spcPts val="0"/>
                        </a:spcBef>
                        <a:spcAft>
                          <a:spcPts val="0"/>
                        </a:spcAft>
                        <a:buNone/>
                      </a:pPr>
                      <a:r>
                        <a:rPr lang="ca" sz="1200" b="1">
                          <a:solidFill>
                            <a:srgbClr val="003D98"/>
                          </a:solidFill>
                        </a:rPr>
                        <a:t>16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19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ca" sz="1200" b="1">
                          <a:solidFill>
                            <a:srgbClr val="003D98"/>
                          </a:solidFill>
                        </a:rPr>
                        <a:t>24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29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ca" sz="1200" b="1">
                          <a:solidFill>
                            <a:srgbClr val="003D98"/>
                          </a:solidFill>
                        </a:rPr>
                        <a:t>48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ca" sz="1200" b="1">
                          <a:solidFill>
                            <a:srgbClr val="003D98"/>
                          </a:solidFill>
                        </a:rPr>
                        <a:t>56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147" name="Google Shape;147;p23"/>
          <p:cNvGraphicFramePr/>
          <p:nvPr/>
        </p:nvGraphicFramePr>
        <p:xfrm>
          <a:off x="5613613" y="3398425"/>
          <a:ext cx="3062800" cy="1462920"/>
        </p:xfrm>
        <a:graphic>
          <a:graphicData uri="http://schemas.openxmlformats.org/drawingml/2006/table">
            <a:tbl>
              <a:tblPr>
                <a:noFill/>
                <a:tableStyleId>{7DCE4D21-3FFF-45A8-9744-7F1A7E744189}</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tblGrid>
              <a:tr h="211975">
                <a:tc>
                  <a:txBody>
                    <a:bodyPr/>
                    <a:lstStyle/>
                    <a:p>
                      <a:pPr marL="0" lvl="0" indent="0" algn="ctr" rtl="0">
                        <a:spcBef>
                          <a:spcPts val="0"/>
                        </a:spcBef>
                        <a:spcAft>
                          <a:spcPts val="0"/>
                        </a:spcAft>
                        <a:buNone/>
                      </a:pPr>
                      <a:r>
                        <a:rPr lang="ca" sz="1200" b="1">
                          <a:solidFill>
                            <a:srgbClr val="003D98"/>
                          </a:solidFill>
                        </a:rPr>
                        <a:t>32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39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211975">
                <a:tc>
                  <a:txBody>
                    <a:bodyPr/>
                    <a:lstStyle/>
                    <a:p>
                      <a:pPr marL="0" lvl="0" indent="0" algn="ctr" rtl="0">
                        <a:spcBef>
                          <a:spcPts val="0"/>
                        </a:spcBef>
                        <a:spcAft>
                          <a:spcPts val="0"/>
                        </a:spcAft>
                        <a:buNone/>
                      </a:pPr>
                      <a:r>
                        <a:rPr lang="ca" sz="1200" b="1">
                          <a:solidFill>
                            <a:srgbClr val="003D98"/>
                          </a:solidFill>
                        </a:rPr>
                        <a:t>40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211975">
                <a:tc>
                  <a:txBody>
                    <a:bodyPr/>
                    <a:lstStyle/>
                    <a:p>
                      <a:pPr marL="0" lvl="0" indent="0" algn="ctr" rtl="0">
                        <a:spcBef>
                          <a:spcPts val="0"/>
                        </a:spcBef>
                        <a:spcAft>
                          <a:spcPts val="0"/>
                        </a:spcAft>
                        <a:buNone/>
                      </a:pPr>
                      <a:r>
                        <a:rPr lang="ca" sz="1200" b="1">
                          <a:solidFill>
                            <a:srgbClr val="003D98"/>
                          </a:solidFill>
                        </a:rPr>
                        <a:t>48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49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54</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55</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211975">
                <a:tc>
                  <a:txBody>
                    <a:bodyPr/>
                    <a:lstStyle/>
                    <a:p>
                      <a:pPr marL="0" lvl="0" indent="0" algn="ctr" rtl="0">
                        <a:spcBef>
                          <a:spcPts val="0"/>
                        </a:spcBef>
                        <a:spcAft>
                          <a:spcPts val="0"/>
                        </a:spcAft>
                        <a:buNone/>
                      </a:pPr>
                      <a:r>
                        <a:rPr lang="ca" sz="1200" b="1">
                          <a:solidFill>
                            <a:srgbClr val="003D98"/>
                          </a:solidFill>
                        </a:rPr>
                        <a:t>56</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57</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58</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59</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60</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61</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62</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tc>
                  <a:txBody>
                    <a:bodyPr/>
                    <a:lstStyle/>
                    <a:p>
                      <a:pPr marL="0" lvl="0" indent="0" algn="ctr" rtl="0">
                        <a:spcBef>
                          <a:spcPts val="0"/>
                        </a:spcBef>
                        <a:spcAft>
                          <a:spcPts val="0"/>
                        </a:spcAft>
                        <a:buNone/>
                      </a:pPr>
                      <a:r>
                        <a:rPr lang="ca" sz="1200" b="1">
                          <a:solidFill>
                            <a:srgbClr val="003D98"/>
                          </a:solidFill>
                        </a:rPr>
                        <a:t>63</a:t>
                      </a:r>
                      <a:endParaRPr sz="1200" b="1" dirty="0">
                        <a:solidFill>
                          <a:srgbClr val="003D98"/>
                        </a:solidFill>
                      </a:endParaRPr>
                    </a:p>
                  </a:txBody>
                  <a:tcPr marL="91425" marR="91425" marT="91425" marB="91425" anchor="ctr">
                    <a:lnL w="9525" cap="flat" cmpd="sng">
                      <a:solidFill>
                        <a:srgbClr val="003D98"/>
                      </a:solidFill>
                      <a:prstDash val="solid"/>
                      <a:round/>
                      <a:headEnd type="none" w="sm" len="sm"/>
                      <a:tailEnd type="none" w="sm" len="sm"/>
                    </a:lnL>
                    <a:lnR w="9525" cap="flat" cmpd="sng">
                      <a:solidFill>
                        <a:srgbClr val="003D98"/>
                      </a:solidFill>
                      <a:prstDash val="solid"/>
                      <a:round/>
                      <a:headEnd type="none" w="sm" len="sm"/>
                      <a:tailEnd type="none" w="sm" len="sm"/>
                    </a:lnR>
                    <a:lnT w="9525" cap="flat" cmpd="sng">
                      <a:solidFill>
                        <a:srgbClr val="003D98"/>
                      </a:solidFill>
                      <a:prstDash val="solid"/>
                      <a:round/>
                      <a:headEnd type="none" w="sm" len="sm"/>
                      <a:tailEnd type="none" w="sm" len="sm"/>
                    </a:lnT>
                    <a:lnB w="9525"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28DFB603-296C-2316-10EC-19054BBAEED0}"/>
              </a:ext>
            </a:extLst>
          </p:cNvPr>
          <p:cNvSpPr>
            <a:spLocks noGrp="1"/>
          </p:cNvSpPr>
          <p:nvPr>
            <p:ph type="ctrTitle"/>
          </p:nvPr>
        </p:nvSpPr>
        <p:spPr/>
        <p:txBody>
          <a:bodyPr/>
          <a:lstStyle/>
          <a:p>
            <a:r>
              <a:rPr lang="ca-ES" dirty="0"/>
              <a:t>BRUIIJN</a:t>
            </a:r>
          </a:p>
        </p:txBody>
      </p:sp>
    </p:spTree>
    <p:extLst>
      <p:ext uri="{BB962C8B-B14F-4D97-AF65-F5344CB8AC3E}">
        <p14:creationId xmlns:p14="http://schemas.microsoft.com/office/powerpoint/2010/main" val="580836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p:nvPr/>
        </p:nvSpPr>
        <p:spPr>
          <a:xfrm rot="177513">
            <a:off x="5561147" y="597341"/>
            <a:ext cx="2981774" cy="1020766"/>
          </a:xfrm>
          <a:prstGeom prst="roundRect">
            <a:avLst>
              <a:gd name="adj" fmla="val 16667"/>
            </a:avLst>
          </a:prstGeom>
          <a:solidFill>
            <a:srgbClr val="FFDD00">
              <a:alpha val="36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24"/>
          <p:cNvSpPr txBox="1"/>
          <p:nvPr/>
        </p:nvSpPr>
        <p:spPr>
          <a:xfrm>
            <a:off x="5592076" y="692075"/>
            <a:ext cx="2919900" cy="831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ca" b="1" u="sng">
                <a:solidFill>
                  <a:srgbClr val="003D98"/>
                </a:solidFill>
                <a:latin typeface="Nunito"/>
                <a:ea typeface="Nunito"/>
                <a:cs typeface="Nunito"/>
                <a:sym typeface="Nunito"/>
              </a:rPr>
              <a:t>Sèrie de Bruijn:</a:t>
            </a:r>
            <a:r>
              <a:rPr lang="ca" b="1">
                <a:solidFill>
                  <a:srgbClr val="003D98"/>
                </a:solidFill>
                <a:latin typeface="Nunito"/>
                <a:ea typeface="Nunito"/>
                <a:cs typeface="Nunito"/>
                <a:sym typeface="Nunito"/>
              </a:rPr>
              <a:t> </a:t>
            </a:r>
            <a:r>
              <a:rPr lang="ca">
                <a:latin typeface="Nunito"/>
                <a:ea typeface="Nunito"/>
                <a:cs typeface="Nunito"/>
                <a:sym typeface="Nunito"/>
              </a:rPr>
              <a:t>successió cíclica en la que totes les subsuccessions possibles només passen un cop.</a:t>
            </a:r>
            <a:endParaRPr dirty="0">
              <a:latin typeface="Nunito"/>
              <a:ea typeface="Nunito"/>
              <a:cs typeface="Nunito"/>
              <a:sym typeface="Nunito"/>
            </a:endParaRPr>
          </a:p>
        </p:txBody>
      </p:sp>
      <p:sp>
        <p:nvSpPr>
          <p:cNvPr id="154" name="Google Shape;154;p24"/>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Sèrie de Bruijn</a:t>
            </a:r>
            <a:endParaRPr dirty="0"/>
          </a:p>
        </p:txBody>
      </p:sp>
      <p:sp>
        <p:nvSpPr>
          <p:cNvPr id="156" name="Google Shape;156;p24"/>
          <p:cNvSpPr txBox="1"/>
          <p:nvPr/>
        </p:nvSpPr>
        <p:spPr>
          <a:xfrm>
            <a:off x="754750" y="2641650"/>
            <a:ext cx="428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0 0 0 1 1 1 0 1</a:t>
            </a:r>
            <a:endParaRPr b="1" dirty="0">
              <a:solidFill>
                <a:srgbClr val="003D98"/>
              </a:solidFill>
              <a:latin typeface="Nunito"/>
              <a:ea typeface="Nunito"/>
              <a:cs typeface="Nunito"/>
              <a:sym typeface="Nunito"/>
            </a:endParaRPr>
          </a:p>
        </p:txBody>
      </p:sp>
      <p:sp>
        <p:nvSpPr>
          <p:cNvPr id="157" name="Google Shape;157;p24"/>
          <p:cNvSpPr/>
          <p:nvPr/>
        </p:nvSpPr>
        <p:spPr>
          <a:xfrm>
            <a:off x="2334150" y="1467575"/>
            <a:ext cx="181800" cy="32172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3D98"/>
              </a:solidFill>
            </a:endParaRPr>
          </a:p>
        </p:txBody>
      </p:sp>
      <p:sp>
        <p:nvSpPr>
          <p:cNvPr id="158" name="Google Shape;158;p24"/>
          <p:cNvSpPr txBox="1"/>
          <p:nvPr/>
        </p:nvSpPr>
        <p:spPr>
          <a:xfrm>
            <a:off x="2682200" y="1391375"/>
            <a:ext cx="22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0 0 0 </a:t>
            </a:r>
            <a:endParaRPr b="1" dirty="0">
              <a:solidFill>
                <a:srgbClr val="003D98"/>
              </a:solidFill>
              <a:latin typeface="Nunito"/>
              <a:ea typeface="Nunito"/>
              <a:cs typeface="Nunito"/>
              <a:sym typeface="Nunito"/>
            </a:endParaRPr>
          </a:p>
        </p:txBody>
      </p:sp>
      <p:sp>
        <p:nvSpPr>
          <p:cNvPr id="159" name="Google Shape;159;p24"/>
          <p:cNvSpPr txBox="1"/>
          <p:nvPr/>
        </p:nvSpPr>
        <p:spPr>
          <a:xfrm>
            <a:off x="2682200" y="1772375"/>
            <a:ext cx="241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0 0 1 </a:t>
            </a:r>
            <a:endParaRPr b="1" dirty="0">
              <a:solidFill>
                <a:srgbClr val="003D98"/>
              </a:solidFill>
              <a:latin typeface="Nunito"/>
              <a:ea typeface="Nunito"/>
              <a:cs typeface="Nunito"/>
              <a:sym typeface="Nunito"/>
            </a:endParaRPr>
          </a:p>
        </p:txBody>
      </p:sp>
      <p:sp>
        <p:nvSpPr>
          <p:cNvPr id="160" name="Google Shape;160;p24"/>
          <p:cNvSpPr txBox="1"/>
          <p:nvPr/>
        </p:nvSpPr>
        <p:spPr>
          <a:xfrm>
            <a:off x="2682200" y="2153375"/>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0 1 1 </a:t>
            </a:r>
            <a:endParaRPr b="1" dirty="0">
              <a:solidFill>
                <a:srgbClr val="003D98"/>
              </a:solidFill>
              <a:latin typeface="Nunito"/>
              <a:ea typeface="Nunito"/>
              <a:cs typeface="Nunito"/>
              <a:sym typeface="Nunito"/>
            </a:endParaRPr>
          </a:p>
        </p:txBody>
      </p:sp>
      <p:sp>
        <p:nvSpPr>
          <p:cNvPr id="161" name="Google Shape;161;p24"/>
          <p:cNvSpPr txBox="1"/>
          <p:nvPr/>
        </p:nvSpPr>
        <p:spPr>
          <a:xfrm>
            <a:off x="2682200" y="2534375"/>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1 1 1 </a:t>
            </a:r>
            <a:endParaRPr b="1" dirty="0">
              <a:solidFill>
                <a:srgbClr val="003D98"/>
              </a:solidFill>
              <a:latin typeface="Nunito"/>
              <a:ea typeface="Nunito"/>
              <a:cs typeface="Nunito"/>
              <a:sym typeface="Nunito"/>
            </a:endParaRPr>
          </a:p>
        </p:txBody>
      </p:sp>
      <p:sp>
        <p:nvSpPr>
          <p:cNvPr id="162" name="Google Shape;162;p24"/>
          <p:cNvSpPr txBox="1"/>
          <p:nvPr/>
        </p:nvSpPr>
        <p:spPr>
          <a:xfrm>
            <a:off x="2682200" y="2915375"/>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1 1 0 </a:t>
            </a:r>
            <a:endParaRPr b="1" dirty="0">
              <a:solidFill>
                <a:srgbClr val="003D98"/>
              </a:solidFill>
              <a:latin typeface="Nunito"/>
              <a:ea typeface="Nunito"/>
              <a:cs typeface="Nunito"/>
              <a:sym typeface="Nunito"/>
            </a:endParaRPr>
          </a:p>
        </p:txBody>
      </p:sp>
      <p:sp>
        <p:nvSpPr>
          <p:cNvPr id="163" name="Google Shape;163;p24"/>
          <p:cNvSpPr txBox="1"/>
          <p:nvPr/>
        </p:nvSpPr>
        <p:spPr>
          <a:xfrm>
            <a:off x="2682200" y="3296375"/>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1 0 1 </a:t>
            </a:r>
            <a:endParaRPr b="1" dirty="0">
              <a:solidFill>
                <a:srgbClr val="003D98"/>
              </a:solidFill>
              <a:latin typeface="Nunito"/>
              <a:ea typeface="Nunito"/>
              <a:cs typeface="Nunito"/>
              <a:sym typeface="Nunito"/>
            </a:endParaRPr>
          </a:p>
        </p:txBody>
      </p:sp>
      <p:sp>
        <p:nvSpPr>
          <p:cNvPr id="164" name="Google Shape;164;p24"/>
          <p:cNvSpPr txBox="1"/>
          <p:nvPr/>
        </p:nvSpPr>
        <p:spPr>
          <a:xfrm>
            <a:off x="2682200" y="3675000"/>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0 1 0 </a:t>
            </a:r>
            <a:endParaRPr b="1" dirty="0">
              <a:solidFill>
                <a:srgbClr val="003D98"/>
              </a:solidFill>
              <a:latin typeface="Nunito"/>
              <a:ea typeface="Nunito"/>
              <a:cs typeface="Nunito"/>
              <a:sym typeface="Nunito"/>
            </a:endParaRPr>
          </a:p>
        </p:txBody>
      </p:sp>
      <p:sp>
        <p:nvSpPr>
          <p:cNvPr id="165" name="Google Shape;165;p24"/>
          <p:cNvSpPr txBox="1"/>
          <p:nvPr/>
        </p:nvSpPr>
        <p:spPr>
          <a:xfrm>
            <a:off x="2682200" y="4056000"/>
            <a:ext cx="261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1 0 0 </a:t>
            </a:r>
            <a:endParaRPr b="1" dirty="0">
              <a:solidFill>
                <a:srgbClr val="003D98"/>
              </a:solidFill>
              <a:latin typeface="Nunito"/>
              <a:ea typeface="Nunito"/>
              <a:cs typeface="Nunito"/>
              <a:sym typeface="Nunito"/>
            </a:endParaRPr>
          </a:p>
        </p:txBody>
      </p:sp>
      <p:cxnSp>
        <p:nvCxnSpPr>
          <p:cNvPr id="166" name="Google Shape;166;p24"/>
          <p:cNvCxnSpPr/>
          <p:nvPr/>
        </p:nvCxnSpPr>
        <p:spPr>
          <a:xfrm>
            <a:off x="3508200" y="1607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67" name="Google Shape;167;p24"/>
          <p:cNvCxnSpPr/>
          <p:nvPr/>
        </p:nvCxnSpPr>
        <p:spPr>
          <a:xfrm>
            <a:off x="3508200" y="1988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68" name="Google Shape;168;p24"/>
          <p:cNvCxnSpPr/>
          <p:nvPr/>
        </p:nvCxnSpPr>
        <p:spPr>
          <a:xfrm>
            <a:off x="3508200" y="2369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69" name="Google Shape;169;p24"/>
          <p:cNvCxnSpPr/>
          <p:nvPr/>
        </p:nvCxnSpPr>
        <p:spPr>
          <a:xfrm>
            <a:off x="3508200" y="2750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70" name="Google Shape;170;p24"/>
          <p:cNvCxnSpPr/>
          <p:nvPr/>
        </p:nvCxnSpPr>
        <p:spPr>
          <a:xfrm>
            <a:off x="3508200" y="3131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71" name="Google Shape;171;p24"/>
          <p:cNvCxnSpPr/>
          <p:nvPr/>
        </p:nvCxnSpPr>
        <p:spPr>
          <a:xfrm>
            <a:off x="3508200" y="3512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72" name="Google Shape;172;p24"/>
          <p:cNvCxnSpPr/>
          <p:nvPr/>
        </p:nvCxnSpPr>
        <p:spPr>
          <a:xfrm>
            <a:off x="3508200" y="3893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cxnSp>
        <p:nvCxnSpPr>
          <p:cNvPr id="173" name="Google Shape;173;p24"/>
          <p:cNvCxnSpPr/>
          <p:nvPr/>
        </p:nvCxnSpPr>
        <p:spPr>
          <a:xfrm>
            <a:off x="3508200" y="4274350"/>
            <a:ext cx="670800" cy="600"/>
          </a:xfrm>
          <a:prstGeom prst="curvedConnector3">
            <a:avLst>
              <a:gd name="adj1" fmla="val 50000"/>
            </a:avLst>
          </a:prstGeom>
          <a:noFill/>
          <a:ln w="28575" cap="flat" cmpd="sng">
            <a:solidFill>
              <a:srgbClr val="003D98"/>
            </a:solidFill>
            <a:prstDash val="solid"/>
            <a:round/>
            <a:headEnd type="none" w="med" len="med"/>
            <a:tailEnd type="none" w="med" len="med"/>
          </a:ln>
        </p:spPr>
      </p:cxnSp>
      <p:sp>
        <p:nvSpPr>
          <p:cNvPr id="174" name="Google Shape;174;p24"/>
          <p:cNvSpPr txBox="1"/>
          <p:nvPr/>
        </p:nvSpPr>
        <p:spPr>
          <a:xfrm>
            <a:off x="4372050" y="138545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8</a:t>
            </a:r>
            <a:endParaRPr b="1" dirty="0">
              <a:solidFill>
                <a:srgbClr val="003D98"/>
              </a:solidFill>
              <a:latin typeface="Nunito"/>
              <a:ea typeface="Nunito"/>
              <a:cs typeface="Nunito"/>
              <a:sym typeface="Nunito"/>
            </a:endParaRPr>
          </a:p>
        </p:txBody>
      </p:sp>
      <p:sp>
        <p:nvSpPr>
          <p:cNvPr id="175" name="Google Shape;175;p24"/>
          <p:cNvSpPr txBox="1"/>
          <p:nvPr/>
        </p:nvSpPr>
        <p:spPr>
          <a:xfrm>
            <a:off x="4372050" y="1766450"/>
            <a:ext cx="6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1</a:t>
            </a:r>
            <a:endParaRPr b="1" dirty="0">
              <a:solidFill>
                <a:srgbClr val="003D98"/>
              </a:solidFill>
              <a:latin typeface="Nunito"/>
              <a:ea typeface="Nunito"/>
              <a:cs typeface="Nunito"/>
              <a:sym typeface="Nunito"/>
            </a:endParaRPr>
          </a:p>
        </p:txBody>
      </p:sp>
      <p:sp>
        <p:nvSpPr>
          <p:cNvPr id="176" name="Google Shape;176;p24"/>
          <p:cNvSpPr txBox="1"/>
          <p:nvPr/>
        </p:nvSpPr>
        <p:spPr>
          <a:xfrm>
            <a:off x="4372050" y="2147450"/>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3</a:t>
            </a:r>
            <a:endParaRPr b="1" dirty="0">
              <a:solidFill>
                <a:srgbClr val="003D98"/>
              </a:solidFill>
              <a:latin typeface="Nunito"/>
              <a:ea typeface="Nunito"/>
              <a:cs typeface="Nunito"/>
              <a:sym typeface="Nunito"/>
            </a:endParaRPr>
          </a:p>
        </p:txBody>
      </p:sp>
      <p:sp>
        <p:nvSpPr>
          <p:cNvPr id="177" name="Google Shape;177;p24"/>
          <p:cNvSpPr txBox="1"/>
          <p:nvPr/>
        </p:nvSpPr>
        <p:spPr>
          <a:xfrm>
            <a:off x="4372050" y="2528450"/>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7</a:t>
            </a:r>
            <a:endParaRPr b="1" dirty="0">
              <a:solidFill>
                <a:srgbClr val="003D98"/>
              </a:solidFill>
              <a:latin typeface="Nunito"/>
              <a:ea typeface="Nunito"/>
              <a:cs typeface="Nunito"/>
              <a:sym typeface="Nunito"/>
            </a:endParaRPr>
          </a:p>
        </p:txBody>
      </p:sp>
      <p:sp>
        <p:nvSpPr>
          <p:cNvPr id="178" name="Google Shape;178;p24"/>
          <p:cNvSpPr txBox="1"/>
          <p:nvPr/>
        </p:nvSpPr>
        <p:spPr>
          <a:xfrm>
            <a:off x="4372050" y="2911225"/>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6</a:t>
            </a:r>
            <a:endParaRPr b="1" dirty="0">
              <a:solidFill>
                <a:srgbClr val="003D98"/>
              </a:solidFill>
              <a:latin typeface="Nunito"/>
              <a:ea typeface="Nunito"/>
              <a:cs typeface="Nunito"/>
              <a:sym typeface="Nunito"/>
            </a:endParaRPr>
          </a:p>
        </p:txBody>
      </p:sp>
      <p:sp>
        <p:nvSpPr>
          <p:cNvPr id="179" name="Google Shape;179;p24"/>
          <p:cNvSpPr txBox="1"/>
          <p:nvPr/>
        </p:nvSpPr>
        <p:spPr>
          <a:xfrm>
            <a:off x="4372050" y="3348825"/>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5</a:t>
            </a:r>
            <a:endParaRPr b="1" dirty="0">
              <a:solidFill>
                <a:srgbClr val="003D98"/>
              </a:solidFill>
              <a:latin typeface="Nunito"/>
              <a:ea typeface="Nunito"/>
              <a:cs typeface="Nunito"/>
              <a:sym typeface="Nunito"/>
            </a:endParaRPr>
          </a:p>
        </p:txBody>
      </p:sp>
      <p:sp>
        <p:nvSpPr>
          <p:cNvPr id="180" name="Google Shape;180;p24"/>
          <p:cNvSpPr txBox="1"/>
          <p:nvPr/>
        </p:nvSpPr>
        <p:spPr>
          <a:xfrm>
            <a:off x="4372050" y="3729825"/>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2</a:t>
            </a:r>
            <a:endParaRPr b="1" dirty="0">
              <a:solidFill>
                <a:srgbClr val="003D98"/>
              </a:solidFill>
              <a:latin typeface="Nunito"/>
              <a:ea typeface="Nunito"/>
              <a:cs typeface="Nunito"/>
              <a:sym typeface="Nunito"/>
            </a:endParaRPr>
          </a:p>
        </p:txBody>
      </p:sp>
      <p:sp>
        <p:nvSpPr>
          <p:cNvPr id="181" name="Google Shape;181;p24"/>
          <p:cNvSpPr txBox="1"/>
          <p:nvPr/>
        </p:nvSpPr>
        <p:spPr>
          <a:xfrm>
            <a:off x="4372050" y="4110825"/>
            <a:ext cx="4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b="1">
                <a:solidFill>
                  <a:srgbClr val="003D98"/>
                </a:solidFill>
                <a:latin typeface="Nunito"/>
                <a:ea typeface="Nunito"/>
                <a:cs typeface="Nunito"/>
                <a:sym typeface="Nunito"/>
              </a:rPr>
              <a:t>4</a:t>
            </a:r>
            <a:endParaRPr b="1" dirty="0">
              <a:solidFill>
                <a:srgbClr val="003D98"/>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3006600" y="1949775"/>
            <a:ext cx="3130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ca" sz="4000" b="1">
                <a:latin typeface="Nunito"/>
                <a:ea typeface="Nunito"/>
                <a:cs typeface="Nunito"/>
                <a:sym typeface="Nunito"/>
              </a:rPr>
              <a:t>XX-XXX</a:t>
            </a:r>
            <a:endParaRPr sz="4000" b="1" dirty="0">
              <a:latin typeface="Nunito"/>
              <a:ea typeface="Nunito"/>
              <a:cs typeface="Nunito"/>
              <a:sym typeface="Nunito"/>
            </a:endParaRPr>
          </a:p>
        </p:txBody>
      </p:sp>
      <p:sp>
        <p:nvSpPr>
          <p:cNvPr id="187" name="Google Shape;187;p25"/>
          <p:cNvSpPr/>
          <p:nvPr/>
        </p:nvSpPr>
        <p:spPr>
          <a:xfrm>
            <a:off x="3536175" y="2098425"/>
            <a:ext cx="838500" cy="503100"/>
          </a:xfrm>
          <a:prstGeom prst="roundRect">
            <a:avLst>
              <a:gd name="adj" fmla="val 16667"/>
            </a:avLst>
          </a:prstGeom>
          <a:solidFill>
            <a:srgbClr val="009DDB">
              <a:alpha val="31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25"/>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Sèrie de Bruijn</a:t>
            </a:r>
            <a:endParaRPr dirty="0"/>
          </a:p>
        </p:txBody>
      </p:sp>
      <p:grpSp>
        <p:nvGrpSpPr>
          <p:cNvPr id="190" name="Google Shape;190;p25"/>
          <p:cNvGrpSpPr/>
          <p:nvPr/>
        </p:nvGrpSpPr>
        <p:grpSpPr>
          <a:xfrm>
            <a:off x="1552350" y="1026438"/>
            <a:ext cx="6039300" cy="554100"/>
            <a:chOff x="1552350" y="1322013"/>
            <a:chExt cx="6039300" cy="554100"/>
          </a:xfrm>
        </p:grpSpPr>
        <p:sp>
          <p:nvSpPr>
            <p:cNvPr id="191" name="Google Shape;191;p25"/>
            <p:cNvSpPr/>
            <p:nvPr/>
          </p:nvSpPr>
          <p:spPr>
            <a:xfrm>
              <a:off x="1605450" y="1402263"/>
              <a:ext cx="5933100" cy="393600"/>
            </a:xfrm>
            <a:prstGeom prst="rect">
              <a:avLst/>
            </a:prstGeom>
            <a:noFill/>
            <a:ln w="28575" cap="flat" cmpd="sng">
              <a:solidFill>
                <a:srgbClr val="003D9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25"/>
            <p:cNvSpPr txBox="1"/>
            <p:nvPr/>
          </p:nvSpPr>
          <p:spPr>
            <a:xfrm>
              <a:off x="1552350" y="1322013"/>
              <a:ext cx="6039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2400" b="1">
                  <a:solidFill>
                    <a:srgbClr val="003D98"/>
                  </a:solidFill>
                  <a:latin typeface="Nunito"/>
                  <a:ea typeface="Nunito"/>
                  <a:cs typeface="Nunito"/>
                  <a:sym typeface="Nunito"/>
                </a:rPr>
                <a:t>00000111110111001100010110101001</a:t>
              </a:r>
              <a:endParaRPr sz="2400" b="1" dirty="0">
                <a:solidFill>
                  <a:srgbClr val="003D98"/>
                </a:solidFill>
                <a:latin typeface="Nunito"/>
                <a:ea typeface="Nunito"/>
                <a:cs typeface="Nunito"/>
                <a:sym typeface="Nunito"/>
              </a:endParaRPr>
            </a:p>
          </p:txBody>
        </p:sp>
      </p:grpSp>
      <p:grpSp>
        <p:nvGrpSpPr>
          <p:cNvPr id="193" name="Google Shape;193;p25"/>
          <p:cNvGrpSpPr/>
          <p:nvPr/>
        </p:nvGrpSpPr>
        <p:grpSpPr>
          <a:xfrm>
            <a:off x="535275" y="2800350"/>
            <a:ext cx="8073450" cy="2154900"/>
            <a:chOff x="475200" y="1679050"/>
            <a:chExt cx="8073450" cy="2154900"/>
          </a:xfrm>
        </p:grpSpPr>
        <p:sp>
          <p:nvSpPr>
            <p:cNvPr id="194" name="Google Shape;194;p25"/>
            <p:cNvSpPr txBox="1"/>
            <p:nvPr/>
          </p:nvSpPr>
          <p:spPr>
            <a:xfrm>
              <a:off x="475200" y="1679050"/>
              <a:ext cx="15096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1600">
                  <a:solidFill>
                    <a:srgbClr val="003D98"/>
                  </a:solidFill>
                  <a:latin typeface="Nunito"/>
                  <a:ea typeface="Nunito"/>
                  <a:cs typeface="Nunito"/>
                  <a:sym typeface="Nunito"/>
                </a:rPr>
                <a:t>00000	8C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00001	AC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00011	3C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00111	7C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01111	7D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11111	7T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11110	6T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11101	5T</a:t>
              </a:r>
              <a:endParaRPr sz="1600" dirty="0">
                <a:solidFill>
                  <a:srgbClr val="003D98"/>
                </a:solidFill>
                <a:latin typeface="Nunito"/>
                <a:ea typeface="Nunito"/>
                <a:cs typeface="Nunito"/>
                <a:sym typeface="Nunito"/>
              </a:endParaRPr>
            </a:p>
          </p:txBody>
        </p:sp>
        <p:sp>
          <p:nvSpPr>
            <p:cNvPr id="195" name="Google Shape;195;p25"/>
            <p:cNvSpPr txBox="1"/>
            <p:nvPr/>
          </p:nvSpPr>
          <p:spPr>
            <a:xfrm>
              <a:off x="2527125" y="1679050"/>
              <a:ext cx="18729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1600">
                  <a:solidFill>
                    <a:srgbClr val="003D98"/>
                  </a:solidFill>
                  <a:latin typeface="Nunito"/>
                  <a:ea typeface="Nunito"/>
                  <a:cs typeface="Nunito"/>
                  <a:sym typeface="Nunito"/>
                </a:rPr>
                <a:t>11011 	3T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10111 	7P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01110 	6D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11100 	4T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11001 	AT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10011 	3P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00110 	6C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01100 	4D</a:t>
              </a:r>
              <a:endParaRPr sz="1600" dirty="0">
                <a:solidFill>
                  <a:srgbClr val="003D98"/>
                </a:solidFill>
                <a:latin typeface="Nunito"/>
                <a:ea typeface="Nunito"/>
                <a:cs typeface="Nunito"/>
                <a:sym typeface="Nunito"/>
              </a:endParaRPr>
            </a:p>
          </p:txBody>
        </p:sp>
        <p:sp>
          <p:nvSpPr>
            <p:cNvPr id="196" name="Google Shape;196;p25"/>
            <p:cNvSpPr txBox="1"/>
            <p:nvPr/>
          </p:nvSpPr>
          <p:spPr>
            <a:xfrm>
              <a:off x="4617350" y="1679050"/>
              <a:ext cx="3000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1600">
                  <a:solidFill>
                    <a:srgbClr val="003D98"/>
                  </a:solidFill>
                  <a:latin typeface="Nunito"/>
                  <a:ea typeface="Nunito"/>
                  <a:cs typeface="Nunito"/>
                  <a:sym typeface="Nunito"/>
                </a:rPr>
                <a:t>11000 	8T</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10001 	AP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00010 	2C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00101 	5C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01011 	3D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10110 	6P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01101 	5D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11010 	2T</a:t>
              </a:r>
              <a:endParaRPr sz="1600" dirty="0">
                <a:solidFill>
                  <a:srgbClr val="003D98"/>
                </a:solidFill>
                <a:latin typeface="Nunito"/>
                <a:ea typeface="Nunito"/>
                <a:cs typeface="Nunito"/>
                <a:sym typeface="Nunito"/>
              </a:endParaRPr>
            </a:p>
          </p:txBody>
        </p:sp>
        <p:sp>
          <p:nvSpPr>
            <p:cNvPr id="197" name="Google Shape;197;p25"/>
            <p:cNvSpPr txBox="1"/>
            <p:nvPr/>
          </p:nvSpPr>
          <p:spPr>
            <a:xfrm>
              <a:off x="6787650" y="1679050"/>
              <a:ext cx="17610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1600">
                  <a:solidFill>
                    <a:srgbClr val="003D98"/>
                  </a:solidFill>
                  <a:latin typeface="Nunito"/>
                  <a:ea typeface="Nunito"/>
                  <a:cs typeface="Nunito"/>
                  <a:sym typeface="Nunito"/>
                </a:rPr>
                <a:t>10101 	5P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01010 	2D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10100 	4P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01001 	AD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10010 	2P</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00100 	4C</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01000 	8D</a:t>
              </a:r>
              <a:endParaRPr sz="1600" dirty="0">
                <a:solidFill>
                  <a:srgbClr val="003D98"/>
                </a:solidFill>
                <a:latin typeface="Nunito"/>
                <a:ea typeface="Nunito"/>
                <a:cs typeface="Nunito"/>
                <a:sym typeface="Nunito"/>
              </a:endParaRPr>
            </a:p>
            <a:p>
              <a:pPr marL="0" lvl="0" indent="0" algn="l" rtl="0">
                <a:spcBef>
                  <a:spcPts val="0"/>
                </a:spcBef>
                <a:spcAft>
                  <a:spcPts val="0"/>
                </a:spcAft>
                <a:buNone/>
              </a:pPr>
              <a:r>
                <a:rPr lang="ca" sz="1600">
                  <a:solidFill>
                    <a:srgbClr val="003D98"/>
                  </a:solidFill>
                  <a:latin typeface="Nunito"/>
                  <a:ea typeface="Nunito"/>
                  <a:cs typeface="Nunito"/>
                  <a:sym typeface="Nunito"/>
                </a:rPr>
                <a:t>10000 	8P</a:t>
              </a:r>
              <a:endParaRPr sz="1600" dirty="0">
                <a:solidFill>
                  <a:srgbClr val="003D98"/>
                </a:solidFill>
                <a:latin typeface="Nunito"/>
                <a:ea typeface="Nunito"/>
                <a:cs typeface="Nunito"/>
                <a:sym typeface="Nunito"/>
              </a:endParaRPr>
            </a:p>
          </p:txBody>
        </p:sp>
      </p:grpSp>
      <p:sp>
        <p:nvSpPr>
          <p:cNvPr id="198" name="Google Shape;198;p25"/>
          <p:cNvSpPr/>
          <p:nvPr/>
        </p:nvSpPr>
        <p:spPr>
          <a:xfrm>
            <a:off x="4454000" y="2098425"/>
            <a:ext cx="1112400" cy="503100"/>
          </a:xfrm>
          <a:prstGeom prst="roundRect">
            <a:avLst>
              <a:gd name="adj" fmla="val 16667"/>
            </a:avLst>
          </a:prstGeom>
          <a:solidFill>
            <a:srgbClr val="FFDD00">
              <a:alpha val="2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5"/>
          <p:cNvSpPr txBox="1"/>
          <p:nvPr/>
        </p:nvSpPr>
        <p:spPr>
          <a:xfrm>
            <a:off x="1803025" y="1794475"/>
            <a:ext cx="9435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sz="1800" b="1">
                <a:solidFill>
                  <a:srgbClr val="009DDB"/>
                </a:solidFill>
                <a:latin typeface="Nunito"/>
                <a:ea typeface="Nunito"/>
                <a:cs typeface="Nunito"/>
                <a:sym typeface="Nunito"/>
              </a:rPr>
              <a:t>PAL</a:t>
            </a:r>
            <a:endParaRPr sz="1800" b="1" dirty="0">
              <a:solidFill>
                <a:srgbClr val="009DDB"/>
              </a:solidFill>
              <a:latin typeface="Nunito"/>
              <a:ea typeface="Nunito"/>
              <a:cs typeface="Nunito"/>
              <a:sym typeface="Nunito"/>
            </a:endParaRPr>
          </a:p>
        </p:txBody>
      </p:sp>
      <p:sp>
        <p:nvSpPr>
          <p:cNvPr id="200" name="Google Shape;200;p25"/>
          <p:cNvSpPr txBox="1"/>
          <p:nvPr/>
        </p:nvSpPr>
        <p:spPr>
          <a:xfrm>
            <a:off x="6137400" y="1938900"/>
            <a:ext cx="1301100" cy="50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sz="1800" b="1">
                <a:solidFill>
                  <a:srgbClr val="FFDD00"/>
                </a:solidFill>
                <a:latin typeface="Nunito"/>
                <a:ea typeface="Nunito"/>
                <a:cs typeface="Nunito"/>
                <a:sym typeface="Nunito"/>
              </a:rPr>
              <a:t>NÚMERO</a:t>
            </a:r>
            <a:endParaRPr sz="1800" b="1" dirty="0">
              <a:solidFill>
                <a:srgbClr val="FFDD00"/>
              </a:solidFill>
              <a:latin typeface="Nunito"/>
              <a:ea typeface="Nunito"/>
              <a:cs typeface="Nunito"/>
              <a:sym typeface="Nunito"/>
            </a:endParaRPr>
          </a:p>
        </p:txBody>
      </p:sp>
      <p:sp>
        <p:nvSpPr>
          <p:cNvPr id="201" name="Google Shape;201;p25"/>
          <p:cNvSpPr/>
          <p:nvPr/>
        </p:nvSpPr>
        <p:spPr>
          <a:xfrm>
            <a:off x="2362100" y="2200588"/>
            <a:ext cx="1027300" cy="298775"/>
          </a:xfrm>
          <a:custGeom>
            <a:avLst/>
            <a:gdLst/>
            <a:ahLst/>
            <a:cxnLst/>
            <a:rect l="l" t="t" r="r" b="b"/>
            <a:pathLst>
              <a:path w="41092" h="11951" extrusionOk="0">
                <a:moveTo>
                  <a:pt x="0" y="0"/>
                </a:moveTo>
                <a:cubicBezTo>
                  <a:pt x="2889" y="1957"/>
                  <a:pt x="10482" y="10482"/>
                  <a:pt x="17331" y="11740"/>
                </a:cubicBezTo>
                <a:cubicBezTo>
                  <a:pt x="24180" y="12998"/>
                  <a:pt x="37132" y="8246"/>
                  <a:pt x="41092" y="7547"/>
                </a:cubicBezTo>
              </a:path>
            </a:pathLst>
          </a:custGeom>
          <a:noFill/>
          <a:ln w="28575" cap="flat" cmpd="sng">
            <a:solidFill>
              <a:srgbClr val="009DDB"/>
            </a:solidFill>
            <a:prstDash val="solid"/>
            <a:round/>
            <a:headEnd type="none" w="med" len="med"/>
            <a:tailEnd type="stealth" w="med" len="med"/>
          </a:ln>
        </p:spPr>
      </p:sp>
      <p:sp>
        <p:nvSpPr>
          <p:cNvPr id="202" name="Google Shape;202;p25"/>
          <p:cNvSpPr/>
          <p:nvPr/>
        </p:nvSpPr>
        <p:spPr>
          <a:xfrm>
            <a:off x="5660650" y="2411025"/>
            <a:ext cx="1132125" cy="267425"/>
          </a:xfrm>
          <a:custGeom>
            <a:avLst/>
            <a:gdLst/>
            <a:ahLst/>
            <a:cxnLst/>
            <a:rect l="l" t="t" r="r" b="b"/>
            <a:pathLst>
              <a:path w="45285" h="10697" extrusionOk="0">
                <a:moveTo>
                  <a:pt x="45285" y="0"/>
                </a:moveTo>
                <a:cubicBezTo>
                  <a:pt x="42257" y="1770"/>
                  <a:pt x="34663" y="9830"/>
                  <a:pt x="27115" y="10622"/>
                </a:cubicBezTo>
                <a:cubicBezTo>
                  <a:pt x="19568" y="11414"/>
                  <a:pt x="4519" y="5730"/>
                  <a:pt x="0" y="4752"/>
                </a:cubicBezTo>
              </a:path>
            </a:pathLst>
          </a:custGeom>
          <a:noFill/>
          <a:ln w="28575" cap="flat" cmpd="sng">
            <a:solidFill>
              <a:srgbClr val="FFDD00"/>
            </a:solidFill>
            <a:prstDash val="solid"/>
            <a:round/>
            <a:headEnd type="none" w="med" len="med"/>
            <a:tailEnd type="stealth"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2DBEB791-9D33-535F-C98F-3CDF02B88A49}"/>
              </a:ext>
            </a:extLst>
          </p:cNvPr>
          <p:cNvSpPr>
            <a:spLocks noGrp="1"/>
          </p:cNvSpPr>
          <p:nvPr>
            <p:ph type="ctrTitle"/>
          </p:nvPr>
        </p:nvSpPr>
        <p:spPr/>
        <p:txBody>
          <a:bodyPr/>
          <a:lstStyle/>
          <a:p>
            <a:r>
              <a:rPr lang="ca-ES" dirty="0"/>
              <a:t>PRINCIPI DE PARITAT</a:t>
            </a:r>
          </a:p>
        </p:txBody>
      </p:sp>
    </p:spTree>
    <p:extLst>
      <p:ext uri="{BB962C8B-B14F-4D97-AF65-F5344CB8AC3E}">
        <p14:creationId xmlns:p14="http://schemas.microsoft.com/office/powerpoint/2010/main" val="3099616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Principi de paritat</a:t>
            </a:r>
            <a:endParaRPr dirty="0"/>
          </a:p>
        </p:txBody>
      </p:sp>
      <p:sp>
        <p:nvSpPr>
          <p:cNvPr id="218" name="Google Shape;218;p27"/>
          <p:cNvSpPr/>
          <p:nvPr/>
        </p:nvSpPr>
        <p:spPr>
          <a:xfrm>
            <a:off x="588475" y="1557750"/>
            <a:ext cx="5522700" cy="1259878"/>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ca">
                <a:solidFill>
                  <a:srgbClr val="003D98"/>
                </a:solidFill>
                <a:latin typeface="Nunito"/>
                <a:ea typeface="Nunito"/>
                <a:cs typeface="Nunito"/>
                <a:sym typeface="Nunito"/>
              </a:rPr>
              <a:t>Sigui un objecte o element qualsevol que pugui tenir associats dos estats diferents. Si canvieu el vostre estat un nombre parell de vegades, tornareu al vostre estat original. Per contra, si canvia un nombre imparell de vegades, llavors es modificarà el seu estat.</a:t>
            </a:r>
            <a:endParaRPr dirty="0">
              <a:solidFill>
                <a:srgbClr val="003D98"/>
              </a:solidFill>
              <a:latin typeface="Nunito"/>
              <a:ea typeface="Nunito"/>
              <a:cs typeface="Nunito"/>
              <a:sym typeface="Nunito"/>
            </a:endParaRPr>
          </a:p>
        </p:txBody>
      </p:sp>
      <p:pic>
        <p:nvPicPr>
          <p:cNvPr id="219" name="Google Shape;219;p27"/>
          <p:cNvPicPr preferRelativeResize="0"/>
          <p:nvPr/>
        </p:nvPicPr>
        <p:blipFill>
          <a:blip r:embed="rId3">
            <a:alphaModFix/>
          </a:blip>
          <a:stretch>
            <a:fillRect/>
          </a:stretch>
        </p:blipFill>
        <p:spPr>
          <a:xfrm>
            <a:off x="6480850" y="1170125"/>
            <a:ext cx="2395681" cy="334069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extLst>
              <p:ext uri="{D42A27DB-BD31-4B8C-83A1-F6EECF244321}">
                <p14:modId xmlns:p14="http://schemas.microsoft.com/office/powerpoint/2010/main" val="2311382036"/>
              </p:ext>
            </p:extLst>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106715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p:txBody>
      </p:sp>
    </p:spTree>
    <p:extLst>
      <p:ext uri="{BB962C8B-B14F-4D97-AF65-F5344CB8AC3E}">
        <p14:creationId xmlns:p14="http://schemas.microsoft.com/office/powerpoint/2010/main" val="329802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ula 3">
            <a:extLst>
              <a:ext uri="{FF2B5EF4-FFF2-40B4-BE49-F238E27FC236}">
                <a16:creationId xmlns:a16="http://schemas.microsoft.com/office/drawing/2014/main" id="{0DF16855-A247-CC9B-4F34-2825CF2AD8EF}"/>
              </a:ext>
            </a:extLst>
          </p:cNvPr>
          <p:cNvGraphicFramePr>
            <a:graphicFrameLocks noGrp="1"/>
          </p:cNvGraphicFramePr>
          <p:nvPr>
            <p:extLst>
              <p:ext uri="{D42A27DB-BD31-4B8C-83A1-F6EECF244321}">
                <p14:modId xmlns:p14="http://schemas.microsoft.com/office/powerpoint/2010/main" val="1942086931"/>
              </p:ext>
            </p:extLst>
          </p:nvPr>
        </p:nvGraphicFramePr>
        <p:xfrm>
          <a:off x="4045488" y="1369390"/>
          <a:ext cx="5033964" cy="3337560"/>
        </p:xfrm>
        <a:graphic>
          <a:graphicData uri="http://schemas.openxmlformats.org/drawingml/2006/table">
            <a:tbl>
              <a:tblPr firstRow="1" bandRow="1">
                <a:tableStyleId>{5940675A-B579-460E-94D1-54222C63F5DA}</a:tableStyleId>
              </a:tblPr>
              <a:tblGrid>
                <a:gridCol w="1258491">
                  <a:extLst>
                    <a:ext uri="{9D8B030D-6E8A-4147-A177-3AD203B41FA5}">
                      <a16:colId xmlns:a16="http://schemas.microsoft.com/office/drawing/2014/main" val="3546111165"/>
                    </a:ext>
                  </a:extLst>
                </a:gridCol>
                <a:gridCol w="1258491">
                  <a:extLst>
                    <a:ext uri="{9D8B030D-6E8A-4147-A177-3AD203B41FA5}">
                      <a16:colId xmlns:a16="http://schemas.microsoft.com/office/drawing/2014/main" val="2763187416"/>
                    </a:ext>
                  </a:extLst>
                </a:gridCol>
                <a:gridCol w="1258491">
                  <a:extLst>
                    <a:ext uri="{9D8B030D-6E8A-4147-A177-3AD203B41FA5}">
                      <a16:colId xmlns:a16="http://schemas.microsoft.com/office/drawing/2014/main" val="720455525"/>
                    </a:ext>
                  </a:extLst>
                </a:gridCol>
                <a:gridCol w="1258491">
                  <a:extLst>
                    <a:ext uri="{9D8B030D-6E8A-4147-A177-3AD203B41FA5}">
                      <a16:colId xmlns:a16="http://schemas.microsoft.com/office/drawing/2014/main" val="3821156524"/>
                    </a:ext>
                  </a:extLst>
                </a:gridCol>
              </a:tblGrid>
              <a:tr h="278130">
                <a:tc>
                  <a:txBody>
                    <a:bodyPr/>
                    <a:lstStyle/>
                    <a:p>
                      <a:r>
                        <a:rPr lang="ca-ES" sz="1100" noProof="0" dirty="0">
                          <a:solidFill>
                            <a:srgbClr val="00359B"/>
                          </a:solidFill>
                          <a:latin typeface="Georgia" panose="02040502050405020303" pitchFamily="18" charset="0"/>
                        </a:rPr>
                        <a:t>Gener</a:t>
                      </a:r>
                    </a:p>
                  </a:txBody>
                  <a:tcPr marL="68580" marR="68580" marT="34290" marB="34290">
                    <a:lnL w="12700" cap="flat" cmpd="sng" algn="ctr">
                      <a:solidFill>
                        <a:srgbClr val="00359B"/>
                      </a:solidFill>
                      <a:prstDash val="solid"/>
                      <a:round/>
                      <a:headEnd type="none" w="med" len="med"/>
                      <a:tailEnd type="none" w="med" len="med"/>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0</a:t>
                      </a:r>
                    </a:p>
                  </a:txBody>
                  <a:tcPr marL="68580" marR="68580" marT="34290" marB="34290">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Ene</a:t>
                      </a:r>
                      <a:r>
                        <a:rPr lang="ca-ES" sz="1100" b="1" noProof="0" dirty="0" err="1">
                          <a:solidFill>
                            <a:srgbClr val="00359B"/>
                          </a:solidFill>
                          <a:latin typeface="Georgia" panose="02040502050405020303" pitchFamily="18" charset="0"/>
                        </a:rPr>
                        <a:t>z</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Zero</a:t>
                      </a:r>
                    </a:p>
                  </a:txBody>
                  <a:tcPr marL="68580" marR="68580" marT="34290" marB="34290">
                    <a:lnL w="12700" cmpd="sng">
                      <a:noFill/>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2534285"/>
                  </a:ext>
                </a:extLst>
              </a:tr>
              <a:tr h="278130">
                <a:tc>
                  <a:txBody>
                    <a:bodyPr/>
                    <a:lstStyle/>
                    <a:p>
                      <a:r>
                        <a:rPr lang="ca-ES" sz="1100" noProof="0" dirty="0">
                          <a:solidFill>
                            <a:srgbClr val="00359B"/>
                          </a:solidFill>
                          <a:latin typeface="Georgia" panose="02040502050405020303" pitchFamily="18" charset="0"/>
                        </a:rPr>
                        <a:t>Febrer</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3</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Febre</a:t>
                      </a:r>
                      <a:r>
                        <a:rPr lang="ca-ES" sz="1100" b="1" noProof="0" dirty="0" err="1">
                          <a:solidFill>
                            <a:srgbClr val="00359B"/>
                          </a:solidFill>
                          <a:latin typeface="Georgia" panose="02040502050405020303" pitchFamily="18" charset="0"/>
                        </a:rPr>
                        <a:t>t</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Tres</a:t>
                      </a: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65677"/>
                  </a:ext>
                </a:extLst>
              </a:tr>
              <a:tr h="278130">
                <a:tc>
                  <a:txBody>
                    <a:bodyPr/>
                    <a:lstStyle/>
                    <a:p>
                      <a:r>
                        <a:rPr lang="ca-ES" sz="1100" noProof="0" dirty="0">
                          <a:solidFill>
                            <a:srgbClr val="00359B"/>
                          </a:solidFill>
                          <a:latin typeface="Georgia" panose="02040502050405020303" pitchFamily="18" charset="0"/>
                        </a:rPr>
                        <a:t>Març</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3</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Mar</a:t>
                      </a:r>
                      <a:r>
                        <a:rPr lang="ca-ES" sz="1100" b="1" noProof="0" dirty="0" err="1">
                          <a:solidFill>
                            <a:srgbClr val="00359B"/>
                          </a:solidFill>
                          <a:latin typeface="Georgia" panose="02040502050405020303" pitchFamily="18" charset="0"/>
                        </a:rPr>
                        <a:t>t</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Tres</a:t>
                      </a: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74905833"/>
                  </a:ext>
                </a:extLst>
              </a:tr>
              <a:tr h="278130">
                <a:tc>
                  <a:txBody>
                    <a:bodyPr/>
                    <a:lstStyle/>
                    <a:p>
                      <a:r>
                        <a:rPr lang="ca-ES" sz="1100" noProof="0" dirty="0">
                          <a:solidFill>
                            <a:srgbClr val="00359B"/>
                          </a:solidFill>
                          <a:latin typeface="Georgia" panose="02040502050405020303" pitchFamily="18" charset="0"/>
                        </a:rPr>
                        <a:t>Abril</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Abri</a:t>
                      </a:r>
                      <a:r>
                        <a:rPr lang="ca-ES" sz="1100" b="1" noProof="0" dirty="0" err="1">
                          <a:solidFill>
                            <a:srgbClr val="00359B"/>
                          </a:solidFill>
                          <a:latin typeface="Georgia" panose="02040502050405020303" pitchFamily="18" charset="0"/>
                        </a:rPr>
                        <a:t>s</a:t>
                      </a:r>
                      <a:endParaRPr lang="ca-ES" sz="1100" b="1"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Seis</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02464297"/>
                  </a:ext>
                </a:extLst>
              </a:tr>
              <a:tr h="278130">
                <a:tc>
                  <a:txBody>
                    <a:bodyPr/>
                    <a:lstStyle/>
                    <a:p>
                      <a:r>
                        <a:rPr lang="ca-ES" sz="1100" noProof="0" dirty="0">
                          <a:solidFill>
                            <a:srgbClr val="00359B"/>
                          </a:solidFill>
                          <a:latin typeface="Georgia" panose="02040502050405020303" pitchFamily="18" charset="0"/>
                        </a:rPr>
                        <a:t>Maig</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1</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May</a:t>
                      </a:r>
                      <a:r>
                        <a:rPr lang="ca-ES" sz="1100" b="1" noProof="0" dirty="0" err="1">
                          <a:solidFill>
                            <a:srgbClr val="00359B"/>
                          </a:solidFill>
                          <a:latin typeface="Georgia" panose="02040502050405020303" pitchFamily="18" charset="0"/>
                        </a:rPr>
                        <a:t>u</a:t>
                      </a:r>
                      <a:endParaRPr lang="ca-ES" sz="1100" b="1"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Uno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1348174"/>
                  </a:ext>
                </a:extLst>
              </a:tr>
              <a:tr h="278130">
                <a:tc>
                  <a:txBody>
                    <a:bodyPr/>
                    <a:lstStyle/>
                    <a:p>
                      <a:r>
                        <a:rPr lang="ca-ES" sz="1100" noProof="0" dirty="0">
                          <a:solidFill>
                            <a:srgbClr val="00359B"/>
                          </a:solidFill>
                          <a:latin typeface="Georgia" panose="02040502050405020303" pitchFamily="18" charset="0"/>
                        </a:rPr>
                        <a:t>Juny</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4</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Juni</a:t>
                      </a:r>
                      <a:r>
                        <a:rPr lang="ca-ES" sz="1100" b="1" noProof="0" dirty="0" err="1">
                          <a:solidFill>
                            <a:srgbClr val="00359B"/>
                          </a:solidFill>
                          <a:latin typeface="Georgia" panose="02040502050405020303" pitchFamily="18" charset="0"/>
                        </a:rPr>
                        <a:t>c</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Cuatro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589442"/>
                  </a:ext>
                </a:extLst>
              </a:tr>
              <a:tr h="278130">
                <a:tc>
                  <a:txBody>
                    <a:bodyPr/>
                    <a:lstStyle/>
                    <a:p>
                      <a:r>
                        <a:rPr lang="ca-ES" sz="1100" noProof="0" dirty="0">
                          <a:solidFill>
                            <a:srgbClr val="00359B"/>
                          </a:solidFill>
                          <a:latin typeface="Georgia" panose="02040502050405020303" pitchFamily="18" charset="0"/>
                        </a:rPr>
                        <a:t>Juliol</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6</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Juli</a:t>
                      </a:r>
                      <a:r>
                        <a:rPr lang="ca-ES" sz="1100" b="1" noProof="0" dirty="0" err="1">
                          <a:solidFill>
                            <a:srgbClr val="00359B"/>
                          </a:solidFill>
                          <a:latin typeface="Georgia" panose="02040502050405020303" pitchFamily="18" charset="0"/>
                        </a:rPr>
                        <a:t>s</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Seis</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1481327"/>
                  </a:ext>
                </a:extLst>
              </a:tr>
              <a:tr h="278130">
                <a:tc>
                  <a:txBody>
                    <a:bodyPr/>
                    <a:lstStyle/>
                    <a:p>
                      <a:r>
                        <a:rPr lang="ca-ES" sz="1100" noProof="0" dirty="0">
                          <a:solidFill>
                            <a:srgbClr val="00359B"/>
                          </a:solidFill>
                          <a:latin typeface="Georgia" panose="02040502050405020303" pitchFamily="18" charset="0"/>
                        </a:rPr>
                        <a:t>Agost</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2</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Agos</a:t>
                      </a:r>
                      <a:r>
                        <a:rPr lang="ca-ES" sz="1100" b="1" noProof="0" dirty="0" err="1">
                          <a:solidFill>
                            <a:srgbClr val="00359B"/>
                          </a:solidFill>
                          <a:latin typeface="Georgia" panose="02040502050405020303" pitchFamily="18" charset="0"/>
                        </a:rPr>
                        <a:t>d</a:t>
                      </a:r>
                      <a:r>
                        <a:rPr lang="ca-ES" sz="1100" b="0" noProof="0" dirty="0" err="1">
                          <a:solidFill>
                            <a:srgbClr val="00359B"/>
                          </a:solidFill>
                          <a:latin typeface="Georgia" panose="02040502050405020303" pitchFamily="18" charset="0"/>
                        </a:rPr>
                        <a:t>o</a:t>
                      </a:r>
                      <a:endParaRPr lang="ca-ES" sz="1100" b="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Dos</a:t>
                      </a: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015383"/>
                  </a:ext>
                </a:extLst>
              </a:tr>
              <a:tr h="278130">
                <a:tc>
                  <a:txBody>
                    <a:bodyPr/>
                    <a:lstStyle/>
                    <a:p>
                      <a:r>
                        <a:rPr lang="ca-ES" sz="1100" noProof="0" dirty="0">
                          <a:solidFill>
                            <a:srgbClr val="00359B"/>
                          </a:solidFill>
                          <a:latin typeface="Georgia" panose="02040502050405020303" pitchFamily="18" charset="0"/>
                        </a:rPr>
                        <a:t>Setembre</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5</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Septien</a:t>
                      </a:r>
                      <a:r>
                        <a:rPr lang="ca-ES" sz="1100" b="1" noProof="0" dirty="0" err="1">
                          <a:solidFill>
                            <a:srgbClr val="00359B"/>
                          </a:solidFill>
                          <a:latin typeface="Georgia" panose="02040502050405020303" pitchFamily="18" charset="0"/>
                        </a:rPr>
                        <a:t>c</a:t>
                      </a:r>
                      <a:r>
                        <a:rPr lang="ca-ES" sz="1100" noProof="0" dirty="0" err="1">
                          <a:solidFill>
                            <a:srgbClr val="00359B"/>
                          </a:solidFill>
                          <a:latin typeface="Georgia" panose="02040502050405020303" pitchFamily="18" charset="0"/>
                        </a:rPr>
                        <a:t>i</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Cinco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1523133"/>
                  </a:ext>
                </a:extLst>
              </a:tr>
              <a:tr h="278130">
                <a:tc>
                  <a:txBody>
                    <a:bodyPr/>
                    <a:lstStyle/>
                    <a:p>
                      <a:r>
                        <a:rPr lang="ca-ES" sz="1100" noProof="0" dirty="0">
                          <a:solidFill>
                            <a:srgbClr val="00359B"/>
                          </a:solidFill>
                          <a:latin typeface="Georgia" panose="02040502050405020303" pitchFamily="18" charset="0"/>
                        </a:rPr>
                        <a:t>Octubre</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0</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Octu</a:t>
                      </a:r>
                      <a:r>
                        <a:rPr lang="ca-ES" sz="1100" b="1" noProof="0" dirty="0" err="1">
                          <a:solidFill>
                            <a:srgbClr val="00359B"/>
                          </a:solidFill>
                          <a:latin typeface="Georgia" panose="02040502050405020303" pitchFamily="18" charset="0"/>
                        </a:rPr>
                        <a:t>z</a:t>
                      </a:r>
                      <a:r>
                        <a:rPr lang="ca-ES" sz="1100" noProof="0" dirty="0" err="1">
                          <a:solidFill>
                            <a:srgbClr val="00359B"/>
                          </a:solidFill>
                          <a:latin typeface="Georgia" panose="02040502050405020303" pitchFamily="18" charset="0"/>
                        </a:rPr>
                        <a:t>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Zero</a:t>
                      </a: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5215862"/>
                  </a:ext>
                </a:extLst>
              </a:tr>
              <a:tr h="278130">
                <a:tc>
                  <a:txBody>
                    <a:bodyPr/>
                    <a:lstStyle/>
                    <a:p>
                      <a:r>
                        <a:rPr lang="ca-ES" sz="1100" noProof="0" dirty="0">
                          <a:solidFill>
                            <a:srgbClr val="00359B"/>
                          </a:solidFill>
                          <a:latin typeface="Georgia" panose="02040502050405020303" pitchFamily="18" charset="0"/>
                        </a:rPr>
                        <a:t>Novembre</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3</a:t>
                      </a: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Noviem</a:t>
                      </a:r>
                      <a:r>
                        <a:rPr lang="ca-ES" sz="1100" b="1" noProof="0" dirty="0" err="1">
                          <a:solidFill>
                            <a:srgbClr val="00359B"/>
                          </a:solidFill>
                          <a:latin typeface="Georgia" panose="02040502050405020303" pitchFamily="18" charset="0"/>
                        </a:rPr>
                        <a:t>t</a:t>
                      </a:r>
                      <a:r>
                        <a:rPr lang="ca-ES" sz="1100" noProof="0" dirty="0" err="1">
                          <a:solidFill>
                            <a:srgbClr val="00359B"/>
                          </a:solidFill>
                          <a:latin typeface="Georgia" panose="02040502050405020303" pitchFamily="18" charset="0"/>
                        </a:rPr>
                        <a:t>e</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Tres</a:t>
                      </a: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90010753"/>
                  </a:ext>
                </a:extLst>
              </a:tr>
              <a:tr h="278130">
                <a:tc>
                  <a:txBody>
                    <a:bodyPr/>
                    <a:lstStyle/>
                    <a:p>
                      <a:r>
                        <a:rPr lang="ca-ES" sz="1100" noProof="0" dirty="0">
                          <a:solidFill>
                            <a:srgbClr val="00359B"/>
                          </a:solidFill>
                          <a:latin typeface="Georgia" panose="02040502050405020303" pitchFamily="18" charset="0"/>
                        </a:rPr>
                        <a:t>Desembre</a:t>
                      </a:r>
                    </a:p>
                  </a:txBody>
                  <a:tcPr marL="68580" marR="68580" marT="34290" marB="34290">
                    <a:lnL w="12700" cap="flat" cmpd="sng" algn="ctr">
                      <a:solidFill>
                        <a:srgbClr val="00359B"/>
                      </a:solidFill>
                      <a:prstDash val="solid"/>
                      <a:round/>
                      <a:headEnd type="none" w="med" len="med"/>
                      <a:tailEnd type="none" w="med" len="med"/>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ca-ES" sz="1100" noProof="0" dirty="0">
                          <a:solidFill>
                            <a:srgbClr val="00359B"/>
                          </a:solidFill>
                          <a:latin typeface="Georgia" panose="02040502050405020303" pitchFamily="18" charset="0"/>
                        </a:rPr>
                        <a:t>5</a:t>
                      </a:r>
                    </a:p>
                  </a:txBody>
                  <a:tcPr marL="68580" marR="68580" marT="34290" marB="34290">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Diciem</a:t>
                      </a:r>
                      <a:r>
                        <a:rPr lang="ca-ES" sz="1100" b="1" noProof="0" dirty="0" err="1">
                          <a:solidFill>
                            <a:srgbClr val="00359B"/>
                          </a:solidFill>
                          <a:latin typeface="Georgia" panose="02040502050405020303" pitchFamily="18" charset="0"/>
                        </a:rPr>
                        <a:t>c</a:t>
                      </a:r>
                      <a:r>
                        <a:rPr lang="ca-ES" sz="1100" noProof="0" dirty="0" err="1">
                          <a:solidFill>
                            <a:srgbClr val="00359B"/>
                          </a:solidFill>
                          <a:latin typeface="Georgia" panose="02040502050405020303" pitchFamily="18" charset="0"/>
                        </a:rPr>
                        <a:t>i</a:t>
                      </a:r>
                      <a:endParaRPr lang="ca-ES" sz="1100" noProof="0" dirty="0">
                        <a:solidFill>
                          <a:srgbClr val="00359B"/>
                        </a:solidFill>
                        <a:latin typeface="Georgia" panose="02040502050405020303" pitchFamily="18" charset="0"/>
                      </a:endParaRPr>
                    </a:p>
                  </a:txBody>
                  <a:tcPr marL="68580" marR="68580" marT="34290" marB="34290">
                    <a:lnL w="12700" cmpd="sng">
                      <a:noFill/>
                    </a:lnL>
                    <a:lnR w="12700" cmpd="sng">
                      <a:noFill/>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ca-ES" sz="1100" noProof="0" dirty="0" err="1">
                          <a:solidFill>
                            <a:srgbClr val="00359B"/>
                          </a:solidFill>
                          <a:latin typeface="Georgia" panose="02040502050405020303" pitchFamily="18" charset="0"/>
                        </a:rPr>
                        <a:t>Cinco</a:t>
                      </a:r>
                      <a:endParaRPr lang="ca-ES" sz="1100" noProof="0" dirty="0">
                        <a:solidFill>
                          <a:srgbClr val="00359B"/>
                        </a:solidFill>
                        <a:latin typeface="Georgia" panose="02040502050405020303" pitchFamily="18" charset="0"/>
                      </a:endParaRPr>
                    </a:p>
                  </a:txBody>
                  <a:tcPr marL="68580" marR="68580" marT="34290" marB="34290">
                    <a:lnL w="12700" cmpd="sng">
                      <a:noFill/>
                    </a:lnL>
                    <a:lnR w="12700" cap="flat" cmpd="sng" algn="ctr">
                      <a:solidFill>
                        <a:srgbClr val="00359B"/>
                      </a:solidFill>
                      <a:prstDash val="solid"/>
                      <a:round/>
                      <a:headEnd type="none" w="med" len="med"/>
                      <a:tailEnd type="none" w="med" len="med"/>
                    </a:lnR>
                    <a:lnT w="12700" cmpd="sng">
                      <a:noFill/>
                    </a:lnT>
                    <a:lnB w="12700" cap="flat" cmpd="sng" algn="ctr">
                      <a:solidFill>
                        <a:srgbClr val="00359B"/>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2374085"/>
                  </a:ext>
                </a:extLst>
              </a:tr>
            </a:tbl>
          </a:graphicData>
        </a:graphic>
      </p:graphicFrame>
      <p:graphicFrame>
        <p:nvGraphicFramePr>
          <p:cNvPr id="5" name="Taula 4">
            <a:extLst>
              <a:ext uri="{FF2B5EF4-FFF2-40B4-BE49-F238E27FC236}">
                <a16:creationId xmlns:a16="http://schemas.microsoft.com/office/drawing/2014/main" id="{DA660ABD-93A0-8DAA-035C-4C4BBC08820B}"/>
              </a:ext>
            </a:extLst>
          </p:cNvPr>
          <p:cNvGraphicFramePr>
            <a:graphicFrameLocks noGrp="1"/>
          </p:cNvGraphicFramePr>
          <p:nvPr>
            <p:extLst>
              <p:ext uri="{D42A27DB-BD31-4B8C-83A1-F6EECF244321}">
                <p14:modId xmlns:p14="http://schemas.microsoft.com/office/powerpoint/2010/main" val="860677480"/>
              </p:ext>
            </p:extLst>
          </p:nvPr>
        </p:nvGraphicFramePr>
        <p:xfrm>
          <a:off x="196455" y="3851461"/>
          <a:ext cx="3543300" cy="651512"/>
        </p:xfrm>
        <a:graphic>
          <a:graphicData uri="http://schemas.openxmlformats.org/drawingml/2006/table">
            <a:tbl>
              <a:tblPr/>
              <a:tblGrid>
                <a:gridCol w="885825">
                  <a:extLst>
                    <a:ext uri="{9D8B030D-6E8A-4147-A177-3AD203B41FA5}">
                      <a16:colId xmlns:a16="http://schemas.microsoft.com/office/drawing/2014/main" val="1734082973"/>
                    </a:ext>
                  </a:extLst>
                </a:gridCol>
                <a:gridCol w="885825">
                  <a:extLst>
                    <a:ext uri="{9D8B030D-6E8A-4147-A177-3AD203B41FA5}">
                      <a16:colId xmlns:a16="http://schemas.microsoft.com/office/drawing/2014/main" val="4184848327"/>
                    </a:ext>
                  </a:extLst>
                </a:gridCol>
                <a:gridCol w="885825">
                  <a:extLst>
                    <a:ext uri="{9D8B030D-6E8A-4147-A177-3AD203B41FA5}">
                      <a16:colId xmlns:a16="http://schemas.microsoft.com/office/drawing/2014/main" val="124051278"/>
                    </a:ext>
                  </a:extLst>
                </a:gridCol>
                <a:gridCol w="885825">
                  <a:extLst>
                    <a:ext uri="{9D8B030D-6E8A-4147-A177-3AD203B41FA5}">
                      <a16:colId xmlns:a16="http://schemas.microsoft.com/office/drawing/2014/main" val="3511522378"/>
                    </a:ext>
                  </a:extLst>
                </a:gridCol>
              </a:tblGrid>
              <a:tr h="247536">
                <a:tc>
                  <a:txBody>
                    <a:bodyPr/>
                    <a:lstStyle/>
                    <a:p>
                      <a:pPr algn="ctr" rtl="0" fontAlgn="t">
                        <a:spcBef>
                          <a:spcPts val="0"/>
                        </a:spcBef>
                        <a:spcAft>
                          <a:spcPts val="0"/>
                        </a:spcAft>
                      </a:pPr>
                      <a:r>
                        <a:rPr lang="ca-ES" sz="1200" b="0" i="0" u="none" strike="noStrike">
                          <a:solidFill>
                            <a:srgbClr val="003D98"/>
                          </a:solidFill>
                          <a:effectLst/>
                          <a:latin typeface="Georgia" panose="02040502050405020303" pitchFamily="18" charset="0"/>
                        </a:rPr>
                        <a:t>XXI</a:t>
                      </a:r>
                      <a:endParaRPr lang="ca-ES" sz="160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dirty="0">
                          <a:solidFill>
                            <a:srgbClr val="003D98"/>
                          </a:solidFill>
                          <a:effectLst/>
                          <a:latin typeface="Georgia" panose="02040502050405020303" pitchFamily="18" charset="0"/>
                        </a:rPr>
                        <a:t>XX</a:t>
                      </a:r>
                      <a:endParaRPr lang="ca-ES" sz="1600" dirty="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a:solidFill>
                            <a:srgbClr val="003D98"/>
                          </a:solidFill>
                          <a:effectLst/>
                          <a:latin typeface="Georgia" panose="02040502050405020303" pitchFamily="18" charset="0"/>
                        </a:rPr>
                        <a:t>XIX</a:t>
                      </a:r>
                      <a:endParaRPr lang="ca-ES" sz="160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a:solidFill>
                            <a:srgbClr val="003D98"/>
                          </a:solidFill>
                          <a:effectLst/>
                          <a:latin typeface="Georgia" panose="02040502050405020303" pitchFamily="18" charset="0"/>
                        </a:rPr>
                        <a:t>XVIII</a:t>
                      </a:r>
                      <a:endParaRPr lang="ca-ES" sz="160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64135214"/>
                  </a:ext>
                </a:extLst>
              </a:tr>
              <a:tr h="247536">
                <a:tc>
                  <a:txBody>
                    <a:bodyPr/>
                    <a:lstStyle/>
                    <a:p>
                      <a:pPr algn="ctr" rtl="0" fontAlgn="t">
                        <a:spcBef>
                          <a:spcPts val="0"/>
                        </a:spcBef>
                        <a:spcAft>
                          <a:spcPts val="0"/>
                        </a:spcAft>
                      </a:pPr>
                      <a:r>
                        <a:rPr lang="ca-ES" sz="1200" b="0" i="0" u="none" strike="noStrike">
                          <a:solidFill>
                            <a:srgbClr val="003D98"/>
                          </a:solidFill>
                          <a:effectLst/>
                          <a:latin typeface="Georgia" panose="02040502050405020303" pitchFamily="18" charset="0"/>
                        </a:rPr>
                        <a:t>6</a:t>
                      </a:r>
                      <a:endParaRPr lang="ca-ES" sz="160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dirty="0">
                          <a:solidFill>
                            <a:srgbClr val="003D98"/>
                          </a:solidFill>
                          <a:effectLst/>
                          <a:latin typeface="Georgia" panose="02040502050405020303" pitchFamily="18" charset="0"/>
                        </a:rPr>
                        <a:t>0</a:t>
                      </a:r>
                      <a:endParaRPr lang="ca-ES" sz="1600" dirty="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a:solidFill>
                            <a:srgbClr val="003D98"/>
                          </a:solidFill>
                          <a:effectLst/>
                          <a:latin typeface="Georgia" panose="02040502050405020303" pitchFamily="18" charset="0"/>
                        </a:rPr>
                        <a:t>2</a:t>
                      </a:r>
                      <a:endParaRPr lang="ca-ES" sz="160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tc>
                  <a:txBody>
                    <a:bodyPr/>
                    <a:lstStyle/>
                    <a:p>
                      <a:pPr algn="ctr" rtl="0" fontAlgn="t">
                        <a:spcBef>
                          <a:spcPts val="0"/>
                        </a:spcBef>
                        <a:spcAft>
                          <a:spcPts val="0"/>
                        </a:spcAft>
                      </a:pPr>
                      <a:r>
                        <a:rPr lang="ca-ES" sz="1200" b="0" i="0" u="none" strike="noStrike" dirty="0">
                          <a:solidFill>
                            <a:srgbClr val="003D98"/>
                          </a:solidFill>
                          <a:effectLst/>
                          <a:latin typeface="Georgia" panose="02040502050405020303" pitchFamily="18" charset="0"/>
                        </a:rPr>
                        <a:t>4</a:t>
                      </a:r>
                      <a:endParaRPr lang="ca-ES" sz="1600" dirty="0">
                        <a:effectLst/>
                        <a:latin typeface="Georgia" panose="02040502050405020303" pitchFamily="18" charset="0"/>
                      </a:endParaRPr>
                    </a:p>
                  </a:txBody>
                  <a:tcPr marL="71438" marR="71438" marT="71438" marB="71438">
                    <a:lnL w="12700" cap="flat" cmpd="sng" algn="ctr">
                      <a:solidFill>
                        <a:srgbClr val="00359B"/>
                      </a:solidFill>
                      <a:prstDash val="solid"/>
                      <a:round/>
                      <a:headEnd type="none" w="med" len="med"/>
                      <a:tailEnd type="none" w="med" len="med"/>
                    </a:lnL>
                    <a:lnR w="12700" cap="flat" cmpd="sng" algn="ctr">
                      <a:solidFill>
                        <a:srgbClr val="00359B"/>
                      </a:solidFill>
                      <a:prstDash val="solid"/>
                      <a:round/>
                      <a:headEnd type="none" w="med" len="med"/>
                      <a:tailEnd type="none" w="med" len="med"/>
                    </a:lnR>
                    <a:lnT w="12700" cap="flat" cmpd="sng" algn="ctr">
                      <a:solidFill>
                        <a:srgbClr val="00359B"/>
                      </a:solidFill>
                      <a:prstDash val="solid"/>
                      <a:round/>
                      <a:headEnd type="none" w="med" len="med"/>
                      <a:tailEnd type="none" w="med" len="med"/>
                    </a:lnT>
                    <a:lnB w="12700" cap="flat" cmpd="sng" algn="ctr">
                      <a:solidFill>
                        <a:srgbClr val="00359B"/>
                      </a:solidFill>
                      <a:prstDash val="solid"/>
                      <a:round/>
                      <a:headEnd type="none" w="med" len="med"/>
                      <a:tailEnd type="none" w="med" len="med"/>
                    </a:lnB>
                    <a:noFill/>
                  </a:tcPr>
                </a:tc>
                <a:extLst>
                  <a:ext uri="{0D108BD9-81ED-4DB2-BD59-A6C34878D82A}">
                    <a16:rowId xmlns:a16="http://schemas.microsoft.com/office/drawing/2014/main" val="2165103488"/>
                  </a:ext>
                </a:extLst>
              </a:tr>
            </a:tbl>
          </a:graphicData>
        </a:graphic>
      </p:graphicFrame>
      <p:sp>
        <p:nvSpPr>
          <p:cNvPr id="6" name="Rectangle 1">
            <a:extLst>
              <a:ext uri="{FF2B5EF4-FFF2-40B4-BE49-F238E27FC236}">
                <a16:creationId xmlns:a16="http://schemas.microsoft.com/office/drawing/2014/main" id="{050701C6-1B70-BC87-E01A-A83DB99CB746}"/>
              </a:ext>
            </a:extLst>
          </p:cNvPr>
          <p:cNvSpPr>
            <a:spLocks noChangeArrowheads="1"/>
          </p:cNvSpPr>
          <p:nvPr/>
        </p:nvSpPr>
        <p:spPr bwMode="auto">
          <a:xfrm>
            <a:off x="196454" y="1354340"/>
            <a:ext cx="3543300"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ca-ES" altLang="ca-ES" sz="1050" b="1" dirty="0">
                <a:solidFill>
                  <a:srgbClr val="003D98"/>
                </a:solidFill>
                <a:latin typeface="Georgia" panose="02040502050405020303" pitchFamily="18" charset="0"/>
              </a:rPr>
              <a:t>CODI DÍA</a:t>
            </a:r>
            <a:endParaRPr lang="ca-ES" altLang="ca-ES" sz="1050" dirty="0">
              <a:solidFill>
                <a:schemeClr val="tx1"/>
              </a:solidFill>
              <a:latin typeface="Georgia" panose="02040502050405020303" pitchFamily="18" charset="0"/>
            </a:endParaRPr>
          </a:p>
          <a:p>
            <a:pPr defTabSz="685800" eaLnBrk="0" fontAlgn="base" hangingPunct="0">
              <a:spcBef>
                <a:spcPct val="0"/>
              </a:spcBef>
              <a:spcAft>
                <a:spcPct val="0"/>
              </a:spcAft>
              <a:buClrTx/>
            </a:pPr>
            <a:r>
              <a:rPr lang="ca-ES" altLang="ca-ES" sz="1050" dirty="0">
                <a:solidFill>
                  <a:srgbClr val="003D98"/>
                </a:solidFill>
                <a:latin typeface="Georgia" panose="02040502050405020303" pitchFamily="18" charset="0"/>
              </a:rPr>
              <a:t>El propi número del dia (si estem a dia 16, el codi del dia serà 16).</a:t>
            </a:r>
          </a:p>
          <a:p>
            <a:pPr defTabSz="685800" eaLnBrk="0" fontAlgn="base" hangingPunct="0">
              <a:spcBef>
                <a:spcPct val="0"/>
              </a:spcBef>
              <a:spcAft>
                <a:spcPct val="0"/>
              </a:spcAft>
              <a:buClrTx/>
            </a:pPr>
            <a:endParaRPr lang="ca-ES" altLang="ca-ES" sz="1050" dirty="0">
              <a:solidFill>
                <a:srgbClr val="003D98"/>
              </a:solidFill>
              <a:latin typeface="Georgia" panose="02040502050405020303" pitchFamily="18" charset="0"/>
            </a:endParaRPr>
          </a:p>
          <a:p>
            <a:pPr defTabSz="685800" eaLnBrk="0" fontAlgn="base" hangingPunct="0">
              <a:spcBef>
                <a:spcPct val="0"/>
              </a:spcBef>
              <a:spcAft>
                <a:spcPct val="0"/>
              </a:spcAft>
              <a:buClrTx/>
            </a:pPr>
            <a:r>
              <a:rPr lang="ca-ES" altLang="ca-ES" sz="1050" b="1" dirty="0">
                <a:solidFill>
                  <a:srgbClr val="003D98"/>
                </a:solidFill>
                <a:latin typeface="Georgia" panose="02040502050405020303" pitchFamily="18" charset="0"/>
              </a:rPr>
              <a:t>CODI MES</a:t>
            </a:r>
            <a:endParaRPr lang="ca-ES" altLang="ca-ES" sz="1050" dirty="0">
              <a:solidFill>
                <a:schemeClr val="tx1"/>
              </a:solidFill>
              <a:latin typeface="Georgia" panose="02040502050405020303" pitchFamily="18" charset="0"/>
            </a:endParaRPr>
          </a:p>
          <a:p>
            <a:pPr defTabSz="685800" eaLnBrk="0" fontAlgn="base" hangingPunct="0">
              <a:spcBef>
                <a:spcPct val="0"/>
              </a:spcBef>
              <a:spcAft>
                <a:spcPct val="0"/>
              </a:spcAft>
              <a:buClrTx/>
            </a:pPr>
            <a:r>
              <a:rPr lang="ca-ES" altLang="ca-ES" sz="1050" dirty="0">
                <a:solidFill>
                  <a:srgbClr val="003D98"/>
                </a:solidFill>
                <a:latin typeface="Georgia" panose="02040502050405020303" pitchFamily="18" charset="0"/>
              </a:rPr>
              <a:t>La llista de la taula de mesos.</a:t>
            </a:r>
            <a:endParaRPr lang="ca-ES" altLang="ca-ES" sz="1050" dirty="0">
              <a:solidFill>
                <a:srgbClr val="00359B"/>
              </a:solidFill>
              <a:latin typeface="Georgia" panose="02040502050405020303" pitchFamily="18" charset="0"/>
            </a:endParaRPr>
          </a:p>
          <a:p>
            <a:pPr defTabSz="685800" eaLnBrk="0" fontAlgn="base" hangingPunct="0">
              <a:spcBef>
                <a:spcPct val="0"/>
              </a:spcBef>
              <a:spcAft>
                <a:spcPct val="0"/>
              </a:spcAft>
              <a:buClrTx/>
            </a:pPr>
            <a:endParaRPr lang="ca-ES" altLang="ca-ES" sz="1050" dirty="0">
              <a:solidFill>
                <a:schemeClr val="tx1"/>
              </a:solidFill>
              <a:latin typeface="Georgia" panose="02040502050405020303" pitchFamily="18" charset="0"/>
            </a:endParaRPr>
          </a:p>
          <a:p>
            <a:pPr defTabSz="685800" eaLnBrk="0" fontAlgn="base" hangingPunct="0">
              <a:spcBef>
                <a:spcPct val="0"/>
              </a:spcBef>
              <a:spcAft>
                <a:spcPct val="0"/>
              </a:spcAft>
              <a:buClrTx/>
            </a:pPr>
            <a:r>
              <a:rPr lang="ca-ES" altLang="ca-ES" sz="1050" b="1" dirty="0">
                <a:solidFill>
                  <a:srgbClr val="003D98"/>
                </a:solidFill>
                <a:latin typeface="Georgia" panose="02040502050405020303" pitchFamily="18" charset="0"/>
              </a:rPr>
              <a:t>CODI ANY</a:t>
            </a:r>
            <a:endParaRPr lang="ca-ES" altLang="ca-ES" sz="1050" dirty="0">
              <a:solidFill>
                <a:schemeClr val="tx1"/>
              </a:solidFill>
              <a:latin typeface="Georgia" panose="02040502050405020303" pitchFamily="18" charset="0"/>
            </a:endParaRPr>
          </a:p>
          <a:p>
            <a:pPr defTabSz="685800" eaLnBrk="0" fontAlgn="base" hangingPunct="0">
              <a:spcBef>
                <a:spcPct val="0"/>
              </a:spcBef>
              <a:spcAft>
                <a:spcPct val="0"/>
              </a:spcAft>
              <a:buClrTx/>
            </a:pPr>
            <a:r>
              <a:rPr lang="ca-ES" altLang="ca-ES" sz="1050" dirty="0">
                <a:solidFill>
                  <a:srgbClr val="003D98"/>
                </a:solidFill>
                <a:latin typeface="Georgia" panose="02040502050405020303" pitchFamily="18" charset="0"/>
              </a:rPr>
              <a:t>Es necessita agafar els dos últims números de l’any i dividir-los entre 4 per saber el número d’anys de traspàs que hi ha. Després s’hi suma els dos últims números de l’any amb el resultat de la divisió.</a:t>
            </a:r>
          </a:p>
          <a:p>
            <a:pPr defTabSz="685800" eaLnBrk="0" fontAlgn="base" hangingPunct="0">
              <a:spcBef>
                <a:spcPct val="0"/>
              </a:spcBef>
              <a:spcAft>
                <a:spcPct val="0"/>
              </a:spcAft>
              <a:buClrTx/>
            </a:pPr>
            <a:endParaRPr lang="ca-ES" altLang="ca-ES" sz="1050" b="1" dirty="0">
              <a:solidFill>
                <a:srgbClr val="003D98"/>
              </a:solidFill>
              <a:latin typeface="Georgia" panose="02040502050405020303" pitchFamily="18" charset="0"/>
            </a:endParaRPr>
          </a:p>
          <a:p>
            <a:pPr defTabSz="685800" eaLnBrk="0" fontAlgn="base" hangingPunct="0">
              <a:spcBef>
                <a:spcPct val="0"/>
              </a:spcBef>
              <a:spcAft>
                <a:spcPct val="0"/>
              </a:spcAft>
              <a:buClrTx/>
            </a:pPr>
            <a:r>
              <a:rPr lang="ca-ES" altLang="ca-ES" sz="1050" b="1" dirty="0">
                <a:solidFill>
                  <a:srgbClr val="003D98"/>
                </a:solidFill>
                <a:latin typeface="Georgia" panose="02040502050405020303" pitchFamily="18" charset="0"/>
              </a:rPr>
              <a:t>CODI SEGLE</a:t>
            </a:r>
            <a:endParaRPr lang="ca-ES" altLang="ca-ES" sz="1050" dirty="0">
              <a:solidFill>
                <a:schemeClr val="tx1"/>
              </a:solidFill>
              <a:latin typeface="Georgia" panose="02040502050405020303" pitchFamily="18" charset="0"/>
            </a:endParaRPr>
          </a:p>
          <a:p>
            <a:pPr defTabSz="685800" eaLnBrk="0" fontAlgn="base" hangingPunct="0">
              <a:spcBef>
                <a:spcPct val="0"/>
              </a:spcBef>
              <a:spcAft>
                <a:spcPct val="0"/>
              </a:spcAft>
              <a:buClrTx/>
            </a:pPr>
            <a:r>
              <a:rPr lang="ca-ES" altLang="ca-ES" sz="1050" dirty="0">
                <a:solidFill>
                  <a:srgbClr val="003D98"/>
                </a:solidFill>
                <a:latin typeface="Georgia" panose="02040502050405020303" pitchFamily="18" charset="0"/>
              </a:rPr>
              <a:t>Aquest segueix el següent ordre cíclic: </a:t>
            </a:r>
            <a:endParaRPr lang="ca-ES" altLang="ca-ES" sz="1050" dirty="0">
              <a:solidFill>
                <a:schemeClr val="tx1"/>
              </a:solidFill>
              <a:latin typeface="Georgia" panose="02040502050405020303" pitchFamily="18" charset="0"/>
            </a:endParaRPr>
          </a:p>
        </p:txBody>
      </p:sp>
      <p:sp>
        <p:nvSpPr>
          <p:cNvPr id="8" name="QuadreDeText 7">
            <a:extLst>
              <a:ext uri="{FF2B5EF4-FFF2-40B4-BE49-F238E27FC236}">
                <a16:creationId xmlns:a16="http://schemas.microsoft.com/office/drawing/2014/main" id="{B295C89A-6ABC-4DEF-52BA-3D96A90BDB75}"/>
              </a:ext>
            </a:extLst>
          </p:cNvPr>
          <p:cNvSpPr txBox="1"/>
          <p:nvPr/>
        </p:nvSpPr>
        <p:spPr>
          <a:xfrm>
            <a:off x="4045488" y="976975"/>
            <a:ext cx="4575572" cy="415498"/>
          </a:xfrm>
          <a:prstGeom prst="rect">
            <a:avLst/>
          </a:prstGeom>
          <a:noFill/>
        </p:spPr>
        <p:txBody>
          <a:bodyPr wrap="square">
            <a:spAutoFit/>
          </a:bodyPr>
          <a:lstStyle/>
          <a:p>
            <a:pPr defTabSz="685800" eaLnBrk="0" fontAlgn="base" hangingPunct="0">
              <a:spcBef>
                <a:spcPct val="0"/>
              </a:spcBef>
              <a:spcAft>
                <a:spcPct val="0"/>
              </a:spcAft>
              <a:buClrTx/>
            </a:pPr>
            <a:r>
              <a:rPr lang="ca-ES" altLang="ca-ES" sz="2100" b="1">
                <a:solidFill>
                  <a:srgbClr val="003D98"/>
                </a:solidFill>
                <a:latin typeface="Georgia" panose="02040502050405020303" pitchFamily="18" charset="0"/>
              </a:rPr>
              <a:t>TAULA DE MESOS</a:t>
            </a:r>
            <a:endParaRPr lang="ca-ES" altLang="ca-ES" sz="2100">
              <a:solidFill>
                <a:schemeClr val="tx1"/>
              </a:solidFill>
              <a:latin typeface="Georgia" panose="02040502050405020303" pitchFamily="18" charset="0"/>
            </a:endParaRPr>
          </a:p>
        </p:txBody>
      </p:sp>
      <p:grpSp>
        <p:nvGrpSpPr>
          <p:cNvPr id="22" name="Agrupa 21">
            <a:extLst>
              <a:ext uri="{FF2B5EF4-FFF2-40B4-BE49-F238E27FC236}">
                <a16:creationId xmlns:a16="http://schemas.microsoft.com/office/drawing/2014/main" id="{0EFB5D86-253A-3DC5-9544-DCDC16DBBEC2}"/>
              </a:ext>
            </a:extLst>
          </p:cNvPr>
          <p:cNvGrpSpPr/>
          <p:nvPr/>
        </p:nvGrpSpPr>
        <p:grpSpPr>
          <a:xfrm>
            <a:off x="5614729" y="1505716"/>
            <a:ext cx="835823" cy="3061097"/>
            <a:chOff x="7572369" y="788251"/>
            <a:chExt cx="1114431" cy="4081463"/>
          </a:xfrm>
        </p:grpSpPr>
        <p:cxnSp>
          <p:nvCxnSpPr>
            <p:cNvPr id="10" name="Connector de fletxa recta 9">
              <a:extLst>
                <a:ext uri="{FF2B5EF4-FFF2-40B4-BE49-F238E27FC236}">
                  <a16:creationId xmlns:a16="http://schemas.microsoft.com/office/drawing/2014/main" id="{835DD10A-25FE-E20E-7111-FB0F16AD5814}"/>
                </a:ext>
              </a:extLst>
            </p:cNvPr>
            <p:cNvCxnSpPr/>
            <p:nvPr/>
          </p:nvCxnSpPr>
          <p:spPr>
            <a:xfrm>
              <a:off x="7572375" y="7882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de fletxa recta 10">
              <a:extLst>
                <a:ext uri="{FF2B5EF4-FFF2-40B4-BE49-F238E27FC236}">
                  <a16:creationId xmlns:a16="http://schemas.microsoft.com/office/drawing/2014/main" id="{A2E20005-83BF-B072-0C1B-4AD52687730F}"/>
                </a:ext>
              </a:extLst>
            </p:cNvPr>
            <p:cNvCxnSpPr/>
            <p:nvPr/>
          </p:nvCxnSpPr>
          <p:spPr>
            <a:xfrm>
              <a:off x="7572374" y="1183538"/>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de fletxa recta 11">
              <a:extLst>
                <a:ext uri="{FF2B5EF4-FFF2-40B4-BE49-F238E27FC236}">
                  <a16:creationId xmlns:a16="http://schemas.microsoft.com/office/drawing/2014/main" id="{D7072225-C765-14A5-4F32-C52F38FF673B}"/>
                </a:ext>
              </a:extLst>
            </p:cNvPr>
            <p:cNvCxnSpPr/>
            <p:nvPr/>
          </p:nvCxnSpPr>
          <p:spPr>
            <a:xfrm>
              <a:off x="7572373" y="155501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de fletxa recta 12">
              <a:extLst>
                <a:ext uri="{FF2B5EF4-FFF2-40B4-BE49-F238E27FC236}">
                  <a16:creationId xmlns:a16="http://schemas.microsoft.com/office/drawing/2014/main" id="{8579BE7F-6923-212B-6582-9821F7F58454}"/>
                </a:ext>
              </a:extLst>
            </p:cNvPr>
            <p:cNvCxnSpPr/>
            <p:nvPr/>
          </p:nvCxnSpPr>
          <p:spPr>
            <a:xfrm>
              <a:off x="7572373" y="18836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de fletxa recta 13">
              <a:extLst>
                <a:ext uri="{FF2B5EF4-FFF2-40B4-BE49-F238E27FC236}">
                  <a16:creationId xmlns:a16="http://schemas.microsoft.com/office/drawing/2014/main" id="{ECA5A2B0-9697-CC4D-75A8-78ED54953952}"/>
                </a:ext>
              </a:extLst>
            </p:cNvPr>
            <p:cNvCxnSpPr/>
            <p:nvPr/>
          </p:nvCxnSpPr>
          <p:spPr>
            <a:xfrm>
              <a:off x="7572373" y="228367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de fletxa recta 14">
              <a:extLst>
                <a:ext uri="{FF2B5EF4-FFF2-40B4-BE49-F238E27FC236}">
                  <a16:creationId xmlns:a16="http://schemas.microsoft.com/office/drawing/2014/main" id="{E1FABB94-1C51-6A6F-1961-44D60F01960C}"/>
                </a:ext>
              </a:extLst>
            </p:cNvPr>
            <p:cNvCxnSpPr/>
            <p:nvPr/>
          </p:nvCxnSpPr>
          <p:spPr>
            <a:xfrm>
              <a:off x="7572373" y="2655151"/>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de fletxa recta 15">
              <a:extLst>
                <a:ext uri="{FF2B5EF4-FFF2-40B4-BE49-F238E27FC236}">
                  <a16:creationId xmlns:a16="http://schemas.microsoft.com/office/drawing/2014/main" id="{6FCCB806-07DE-327C-24DA-F9280FC9768B}"/>
                </a:ext>
              </a:extLst>
            </p:cNvPr>
            <p:cNvCxnSpPr/>
            <p:nvPr/>
          </p:nvCxnSpPr>
          <p:spPr>
            <a:xfrm>
              <a:off x="7572372" y="300852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de fletxa recta 16">
              <a:extLst>
                <a:ext uri="{FF2B5EF4-FFF2-40B4-BE49-F238E27FC236}">
                  <a16:creationId xmlns:a16="http://schemas.microsoft.com/office/drawing/2014/main" id="{E2E238CB-82AA-30E8-F3A5-CED6876443A7}"/>
                </a:ext>
              </a:extLst>
            </p:cNvPr>
            <p:cNvCxnSpPr/>
            <p:nvPr/>
          </p:nvCxnSpPr>
          <p:spPr>
            <a:xfrm>
              <a:off x="7572371" y="3398100"/>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de fletxa recta 17">
              <a:extLst>
                <a:ext uri="{FF2B5EF4-FFF2-40B4-BE49-F238E27FC236}">
                  <a16:creationId xmlns:a16="http://schemas.microsoft.com/office/drawing/2014/main" id="{41F5B842-7BC8-824C-A18E-209B4E643AF4}"/>
                </a:ext>
              </a:extLst>
            </p:cNvPr>
            <p:cNvCxnSpPr/>
            <p:nvPr/>
          </p:nvCxnSpPr>
          <p:spPr>
            <a:xfrm>
              <a:off x="7572370" y="3769577"/>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de fletxa recta 18">
              <a:extLst>
                <a:ext uri="{FF2B5EF4-FFF2-40B4-BE49-F238E27FC236}">
                  <a16:creationId xmlns:a16="http://schemas.microsoft.com/office/drawing/2014/main" id="{A226AED5-CB11-8A1B-2D0F-A23624CAB5BB}"/>
                </a:ext>
              </a:extLst>
            </p:cNvPr>
            <p:cNvCxnSpPr/>
            <p:nvPr/>
          </p:nvCxnSpPr>
          <p:spPr>
            <a:xfrm>
              <a:off x="7572369" y="4126763"/>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de fletxa recta 19">
              <a:extLst>
                <a:ext uri="{FF2B5EF4-FFF2-40B4-BE49-F238E27FC236}">
                  <a16:creationId xmlns:a16="http://schemas.microsoft.com/office/drawing/2014/main" id="{FDBDF31F-D4C1-D977-41C8-977C98AA04AA}"/>
                </a:ext>
              </a:extLst>
            </p:cNvPr>
            <p:cNvCxnSpPr/>
            <p:nvPr/>
          </p:nvCxnSpPr>
          <p:spPr>
            <a:xfrm>
              <a:off x="7572369" y="4512526"/>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de fletxa recta 20">
              <a:extLst>
                <a:ext uri="{FF2B5EF4-FFF2-40B4-BE49-F238E27FC236}">
                  <a16:creationId xmlns:a16="http://schemas.microsoft.com/office/drawing/2014/main" id="{80081663-8CE5-AC04-C442-70A7791B96B5}"/>
                </a:ext>
              </a:extLst>
            </p:cNvPr>
            <p:cNvCxnSpPr/>
            <p:nvPr/>
          </p:nvCxnSpPr>
          <p:spPr>
            <a:xfrm>
              <a:off x="7572369" y="4869714"/>
              <a:ext cx="1114425" cy="0"/>
            </a:xfrm>
            <a:prstGeom prst="straightConnector1">
              <a:avLst/>
            </a:prstGeom>
            <a:ln>
              <a:solidFill>
                <a:srgbClr val="00359B"/>
              </a:solidFill>
              <a:tailEnd type="triangle"/>
            </a:ln>
          </p:spPr>
          <p:style>
            <a:lnRef idx="1">
              <a:schemeClr val="accent1"/>
            </a:lnRef>
            <a:fillRef idx="0">
              <a:schemeClr val="accent1"/>
            </a:fillRef>
            <a:effectRef idx="0">
              <a:schemeClr val="accent1"/>
            </a:effectRef>
            <a:fontRef idx="minor">
              <a:schemeClr val="tx1"/>
            </a:fontRef>
          </p:style>
        </p:cxnSp>
      </p:grpSp>
      <p:sp>
        <p:nvSpPr>
          <p:cNvPr id="7" name="QuadreDeText 6">
            <a:extLst>
              <a:ext uri="{FF2B5EF4-FFF2-40B4-BE49-F238E27FC236}">
                <a16:creationId xmlns:a16="http://schemas.microsoft.com/office/drawing/2014/main" id="{C79243FB-2427-1B6E-1BF2-B85007DE94B2}"/>
              </a:ext>
            </a:extLst>
          </p:cNvPr>
          <p:cNvSpPr txBox="1"/>
          <p:nvPr/>
        </p:nvSpPr>
        <p:spPr>
          <a:xfrm>
            <a:off x="196454" y="4482984"/>
            <a:ext cx="3639740" cy="577081"/>
          </a:xfrm>
          <a:prstGeom prst="rect">
            <a:avLst/>
          </a:prstGeom>
          <a:noFill/>
        </p:spPr>
        <p:txBody>
          <a:bodyPr wrap="square">
            <a:spAutoFit/>
          </a:bodyPr>
          <a:lstStyle/>
          <a:p>
            <a:pPr algn="just" defTabSz="685800" eaLnBrk="0" fontAlgn="base" hangingPunct="0">
              <a:spcBef>
                <a:spcPct val="0"/>
              </a:spcBef>
              <a:spcAft>
                <a:spcPct val="0"/>
              </a:spcAft>
              <a:buClrTx/>
            </a:pPr>
            <a:r>
              <a:rPr lang="ca-ES" altLang="ca-ES" sz="1050" dirty="0">
                <a:solidFill>
                  <a:srgbClr val="003D98"/>
                </a:solidFill>
                <a:latin typeface="Georgia" panose="02040502050405020303" pitchFamily="18" charset="0"/>
              </a:rPr>
              <a:t>Per determinar, fa falta fer l’operació “mòdul” </a:t>
            </a:r>
            <a:r>
              <a:rPr lang="ca-ES" altLang="ca-ES" sz="1050" b="1" dirty="0">
                <a:solidFill>
                  <a:srgbClr val="003D98"/>
                </a:solidFill>
                <a:latin typeface="Georgia" panose="02040502050405020303" pitchFamily="18" charset="0"/>
              </a:rPr>
              <a:t>(</a:t>
            </a:r>
            <a:r>
              <a:rPr lang="ca-ES" altLang="ca-ES" sz="1050" b="1" dirty="0" err="1">
                <a:solidFill>
                  <a:srgbClr val="003D98"/>
                </a:solidFill>
                <a:latin typeface="Georgia" panose="02040502050405020303" pitchFamily="18" charset="0"/>
              </a:rPr>
              <a:t>Dmod</a:t>
            </a:r>
            <a:r>
              <a:rPr lang="ca-ES" altLang="ca-ES" sz="1050" b="1" i="1" dirty="0" err="1">
                <a:solidFill>
                  <a:srgbClr val="003D98"/>
                </a:solidFill>
                <a:latin typeface="Georgia" panose="02040502050405020303" pitchFamily="18" charset="0"/>
              </a:rPr>
              <a:t>n</a:t>
            </a:r>
            <a:r>
              <a:rPr lang="ca-ES" altLang="ca-ES" sz="1050" b="1" dirty="0">
                <a:solidFill>
                  <a:srgbClr val="003D98"/>
                </a:solidFill>
                <a:latin typeface="Georgia" panose="02040502050405020303" pitchFamily="18" charset="0"/>
              </a:rPr>
              <a:t>)</a:t>
            </a:r>
            <a:r>
              <a:rPr lang="ca-ES" altLang="ca-ES" sz="1050" dirty="0">
                <a:solidFill>
                  <a:srgbClr val="003D98"/>
                </a:solidFill>
                <a:latin typeface="Georgia" panose="02040502050405020303" pitchFamily="18" charset="0"/>
              </a:rPr>
              <a:t>. Aquesta operació només és </a:t>
            </a:r>
            <a:r>
              <a:rPr lang="ca-ES" altLang="ca-ES" sz="1050" u="sng" dirty="0">
                <a:solidFill>
                  <a:srgbClr val="003D98"/>
                </a:solidFill>
                <a:latin typeface="Georgia" panose="02040502050405020303" pitchFamily="18" charset="0"/>
              </a:rPr>
              <a:t>la resta</a:t>
            </a:r>
            <a:r>
              <a:rPr lang="ca-ES" altLang="ca-ES" sz="1050" dirty="0">
                <a:solidFill>
                  <a:srgbClr val="003D98"/>
                </a:solidFill>
                <a:latin typeface="Georgia" panose="02040502050405020303" pitchFamily="18" charset="0"/>
              </a:rPr>
              <a:t> de la divisió d’un dividend (</a:t>
            </a:r>
            <a:r>
              <a:rPr lang="ca-ES" altLang="ca-ES" sz="1050" i="1" dirty="0">
                <a:solidFill>
                  <a:srgbClr val="003D98"/>
                </a:solidFill>
                <a:latin typeface="Georgia" panose="02040502050405020303" pitchFamily="18" charset="0"/>
              </a:rPr>
              <a:t>D</a:t>
            </a:r>
            <a:r>
              <a:rPr lang="ca-ES" altLang="ca-ES" sz="1050" dirty="0">
                <a:solidFill>
                  <a:srgbClr val="003D98"/>
                </a:solidFill>
                <a:latin typeface="Georgia" panose="02040502050405020303" pitchFamily="18" charset="0"/>
              </a:rPr>
              <a:t>) entre el divisor (</a:t>
            </a:r>
            <a:r>
              <a:rPr lang="ca-ES" altLang="ca-ES" sz="1050" i="1" dirty="0">
                <a:solidFill>
                  <a:srgbClr val="003D98"/>
                </a:solidFill>
                <a:latin typeface="Georgia" panose="02040502050405020303" pitchFamily="18" charset="0"/>
              </a:rPr>
              <a:t>n</a:t>
            </a:r>
            <a:r>
              <a:rPr lang="ca-ES" altLang="ca-ES" sz="1050" dirty="0">
                <a:solidFill>
                  <a:srgbClr val="003D98"/>
                </a:solidFill>
                <a:latin typeface="Georgia" panose="02040502050405020303" pitchFamily="18" charset="0"/>
              </a:rPr>
              <a:t>).</a:t>
            </a:r>
          </a:p>
        </p:txBody>
      </p:sp>
      <p:sp>
        <p:nvSpPr>
          <p:cNvPr id="9" name="Títol 8">
            <a:extLst>
              <a:ext uri="{FF2B5EF4-FFF2-40B4-BE49-F238E27FC236}">
                <a16:creationId xmlns:a16="http://schemas.microsoft.com/office/drawing/2014/main" id="{1B045D1E-9786-2F20-A562-8443CDBA5198}"/>
              </a:ext>
            </a:extLst>
          </p:cNvPr>
          <p:cNvSpPr>
            <a:spLocks noGrp="1"/>
          </p:cNvSpPr>
          <p:nvPr>
            <p:ph type="title"/>
          </p:nvPr>
        </p:nvSpPr>
        <p:spPr/>
        <p:txBody>
          <a:bodyPr>
            <a:normAutofit fontScale="90000"/>
          </a:bodyPr>
          <a:lstStyle/>
          <a:p>
            <a:r>
              <a:rPr lang="ca" dirty="0"/>
              <a:t>Endevinació del dia de la setmana</a:t>
            </a:r>
            <a:endParaRPr lang="ca-ES" dirty="0"/>
          </a:p>
        </p:txBody>
      </p:sp>
    </p:spTree>
    <p:extLst>
      <p:ext uri="{BB962C8B-B14F-4D97-AF65-F5344CB8AC3E}">
        <p14:creationId xmlns:p14="http://schemas.microsoft.com/office/powerpoint/2010/main" val="1831490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131273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p:txBody>
      </p:sp>
      <p:cxnSp>
        <p:nvCxnSpPr>
          <p:cNvPr id="7" name="Connector recte 6">
            <a:extLst>
              <a:ext uri="{FF2B5EF4-FFF2-40B4-BE49-F238E27FC236}">
                <a16:creationId xmlns:a16="http://schemas.microsoft.com/office/drawing/2014/main" id="{DC461D4A-9C16-14C2-1D6B-6046DB2F7605}"/>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4017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180389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p:txBody>
      </p:sp>
      <p:cxnSp>
        <p:nvCxnSpPr>
          <p:cNvPr id="6" name="Connector recte 5">
            <a:extLst>
              <a:ext uri="{FF2B5EF4-FFF2-40B4-BE49-F238E27FC236}">
                <a16:creationId xmlns:a16="http://schemas.microsoft.com/office/drawing/2014/main" id="{17C5AEFF-70B3-B2E1-B640-80078F0A38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02894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204947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p:txBody>
      </p:sp>
      <p:cxnSp>
        <p:nvCxnSpPr>
          <p:cNvPr id="6" name="Connector recte 5">
            <a:extLst>
              <a:ext uri="{FF2B5EF4-FFF2-40B4-BE49-F238E27FC236}">
                <a16:creationId xmlns:a16="http://schemas.microsoft.com/office/drawing/2014/main" id="{782E13B9-D5B8-9A64-A9D4-7388BF19D9DE}"/>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72634DBD-1F63-3E30-3E6D-F952E17DCF94}"/>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23908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229505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p:txBody>
      </p:sp>
      <p:cxnSp>
        <p:nvCxnSpPr>
          <p:cNvPr id="6" name="Connector recte 5">
            <a:extLst>
              <a:ext uri="{FF2B5EF4-FFF2-40B4-BE49-F238E27FC236}">
                <a16:creationId xmlns:a16="http://schemas.microsoft.com/office/drawing/2014/main" id="{A1226439-6380-CDB6-1510-1F829BB5BD2C}"/>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F7923B46-59A2-A9D9-2792-1361048D79F1}"/>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3024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254063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p:txBody>
      </p:sp>
      <p:cxnSp>
        <p:nvCxnSpPr>
          <p:cNvPr id="6" name="Connector recte 5">
            <a:extLst>
              <a:ext uri="{FF2B5EF4-FFF2-40B4-BE49-F238E27FC236}">
                <a16:creationId xmlns:a16="http://schemas.microsoft.com/office/drawing/2014/main" id="{C96E726C-4E9C-2E9B-4A13-0DAF562BF02F}"/>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DFF34FF4-C95D-C019-0E79-00CF74BBABC7}"/>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C742A9F7-12DA-57DB-1176-83BAD7250116}"/>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10217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327737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p:txBody>
      </p:sp>
      <p:cxnSp>
        <p:nvCxnSpPr>
          <p:cNvPr id="6" name="Connector recte 5">
            <a:extLst>
              <a:ext uri="{FF2B5EF4-FFF2-40B4-BE49-F238E27FC236}">
                <a16:creationId xmlns:a16="http://schemas.microsoft.com/office/drawing/2014/main" id="{E57B866E-7EA7-7CBA-D53E-37173CD5001E}"/>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D65369EB-55BA-4C37-B1CE-C47B95A0BFD5}"/>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7C374FDE-AE3F-8440-319A-41A415ACA2B9}"/>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29881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352295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p:txBody>
      </p:sp>
      <p:cxnSp>
        <p:nvCxnSpPr>
          <p:cNvPr id="6" name="Connector recte 5">
            <a:extLst>
              <a:ext uri="{FF2B5EF4-FFF2-40B4-BE49-F238E27FC236}">
                <a16:creationId xmlns:a16="http://schemas.microsoft.com/office/drawing/2014/main" id="{DB554CF8-C9D0-4D94-CB41-BF057DA10B27}"/>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ADC82887-52CC-8328-6F39-3C81605F04C5}"/>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8F503DD-E6C0-ABD7-C2D4-B630A04DA4CD}"/>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856285FE-1E04-43CA-EDA3-110F7269AB28}"/>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033822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376853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p:txBody>
      </p:sp>
      <p:cxnSp>
        <p:nvCxnSpPr>
          <p:cNvPr id="6" name="Connector recte 5">
            <a:extLst>
              <a:ext uri="{FF2B5EF4-FFF2-40B4-BE49-F238E27FC236}">
                <a16:creationId xmlns:a16="http://schemas.microsoft.com/office/drawing/2014/main" id="{7D874986-6168-CD79-BA30-43AF42494451}"/>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8BF02B-EAAB-F6B9-FD54-6E134FB3A4F9}"/>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925A570B-E367-8CC4-1CE0-1E0C27EA762B}"/>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7D34CDBB-493D-C88B-D423-D532DD64C88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31082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401411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ESTORETA</a:t>
            </a:r>
            <a:r>
              <a:rPr lang="ca-ES" dirty="0">
                <a:latin typeface="Nunito" pitchFamily="2" charset="0"/>
              </a:rPr>
              <a:t>.</a:t>
            </a:r>
          </a:p>
        </p:txBody>
      </p:sp>
      <p:cxnSp>
        <p:nvCxnSpPr>
          <p:cNvPr id="6" name="Connector recte 5">
            <a:extLst>
              <a:ext uri="{FF2B5EF4-FFF2-40B4-BE49-F238E27FC236}">
                <a16:creationId xmlns:a16="http://schemas.microsoft.com/office/drawing/2014/main" id="{CA7CF96F-84FC-2A73-5812-F0723A237B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1240E4-2BF5-9DC9-B785-D9DBB8397FB8}"/>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7414E69-8C3B-1A2A-26EF-F7F312A97A15}"/>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4AFA22F1-A6F7-A92C-1377-F4C16082097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0" name="Connector recte 9">
            <a:extLst>
              <a:ext uri="{FF2B5EF4-FFF2-40B4-BE49-F238E27FC236}">
                <a16:creationId xmlns:a16="http://schemas.microsoft.com/office/drawing/2014/main" id="{07F8A5BD-3DE0-5EE7-40D9-632CA3271ED2}"/>
              </a:ext>
            </a:extLst>
          </p:cNvPr>
          <p:cNvCxnSpPr/>
          <p:nvPr/>
        </p:nvCxnSpPr>
        <p:spPr>
          <a:xfrm flipV="1">
            <a:off x="469333" y="274412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60543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425969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ESTORETA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3 caselles.</a:t>
            </a:r>
          </a:p>
        </p:txBody>
      </p:sp>
      <p:cxnSp>
        <p:nvCxnSpPr>
          <p:cNvPr id="6" name="Connector recte 5">
            <a:extLst>
              <a:ext uri="{FF2B5EF4-FFF2-40B4-BE49-F238E27FC236}">
                <a16:creationId xmlns:a16="http://schemas.microsoft.com/office/drawing/2014/main" id="{CA7CF96F-84FC-2A73-5812-F0723A237B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1240E4-2BF5-9DC9-B785-D9DBB8397FB8}"/>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7414E69-8C3B-1A2A-26EF-F7F312A97A15}"/>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4AFA22F1-A6F7-A92C-1377-F4C16082097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0" name="Connector recte 9">
            <a:extLst>
              <a:ext uri="{FF2B5EF4-FFF2-40B4-BE49-F238E27FC236}">
                <a16:creationId xmlns:a16="http://schemas.microsoft.com/office/drawing/2014/main" id="{AB77BCED-18DC-C537-E275-586CE36DFE51}"/>
              </a:ext>
            </a:extLst>
          </p:cNvPr>
          <p:cNvCxnSpPr/>
          <p:nvPr/>
        </p:nvCxnSpPr>
        <p:spPr>
          <a:xfrm flipV="1">
            <a:off x="469333" y="274412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9841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2" name="Agrupa 1">
            <a:extLst>
              <a:ext uri="{FF2B5EF4-FFF2-40B4-BE49-F238E27FC236}">
                <a16:creationId xmlns:a16="http://schemas.microsoft.com/office/drawing/2014/main" id="{4017407E-F9C4-D32C-D878-4E8213440D27}"/>
              </a:ext>
            </a:extLst>
          </p:cNvPr>
          <p:cNvGrpSpPr>
            <a:grpSpLocks noChangeAspect="1"/>
          </p:cNvGrpSpPr>
          <p:nvPr/>
        </p:nvGrpSpPr>
        <p:grpSpPr>
          <a:xfrm>
            <a:off x="1533105" y="109625"/>
            <a:ext cx="5633240" cy="4924100"/>
            <a:chOff x="2550845" y="-16183"/>
            <a:chExt cx="5497157" cy="4805148"/>
          </a:xfrm>
        </p:grpSpPr>
        <p:grpSp>
          <p:nvGrpSpPr>
            <p:cNvPr id="3" name="Agrupa 2">
              <a:extLst>
                <a:ext uri="{FF2B5EF4-FFF2-40B4-BE49-F238E27FC236}">
                  <a16:creationId xmlns:a16="http://schemas.microsoft.com/office/drawing/2014/main" id="{4C214D66-1FE3-5476-56EA-37FBE2C1528E}"/>
                </a:ext>
              </a:extLst>
            </p:cNvPr>
            <p:cNvGrpSpPr/>
            <p:nvPr/>
          </p:nvGrpSpPr>
          <p:grpSpPr>
            <a:xfrm>
              <a:off x="2550845" y="159185"/>
              <a:ext cx="5497157" cy="4475677"/>
              <a:chOff x="2430525" y="159185"/>
              <a:chExt cx="5497157" cy="4475677"/>
            </a:xfrm>
          </p:grpSpPr>
          <p:pic>
            <p:nvPicPr>
              <p:cNvPr id="7" name="Imatge 6">
                <a:extLst>
                  <a:ext uri="{FF2B5EF4-FFF2-40B4-BE49-F238E27FC236}">
                    <a16:creationId xmlns:a16="http://schemas.microsoft.com/office/drawing/2014/main" id="{695F05D7-2CC9-F692-8C3C-B505B3E5EF32}"/>
                  </a:ext>
                </a:extLst>
              </p:cNvPr>
              <p:cNvPicPr>
                <a:picLocks noChangeAspect="1"/>
              </p:cNvPicPr>
              <p:nvPr/>
            </p:nvPicPr>
            <p:blipFill rotWithShape="1">
              <a:blip r:embed="rId3"/>
              <a:srcRect t="5229" b="44366"/>
              <a:stretch/>
            </p:blipFill>
            <p:spPr>
              <a:xfrm>
                <a:off x="2430525" y="180450"/>
                <a:ext cx="5497157" cy="4454412"/>
              </a:xfrm>
              <a:prstGeom prst="rect">
                <a:avLst/>
              </a:prstGeom>
            </p:spPr>
          </p:pic>
          <p:sp>
            <p:nvSpPr>
              <p:cNvPr id="8" name="Oval 7">
                <a:extLst>
                  <a:ext uri="{FF2B5EF4-FFF2-40B4-BE49-F238E27FC236}">
                    <a16:creationId xmlns:a16="http://schemas.microsoft.com/office/drawing/2014/main" id="{2E96C98A-1494-17C9-7B9D-12E2A3B5555F}"/>
                  </a:ext>
                </a:extLst>
              </p:cNvPr>
              <p:cNvSpPr/>
              <p:nvPr/>
            </p:nvSpPr>
            <p:spPr>
              <a:xfrm>
                <a:off x="3859619" y="999460"/>
                <a:ext cx="2764465" cy="2775098"/>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9" name="Cercle: buit 8">
                <a:extLst>
                  <a:ext uri="{FF2B5EF4-FFF2-40B4-BE49-F238E27FC236}">
                    <a16:creationId xmlns:a16="http://schemas.microsoft.com/office/drawing/2014/main" id="{AAF54EE0-14A1-1A41-25B9-DDDB1EACD578}"/>
                  </a:ext>
                </a:extLst>
              </p:cNvPr>
              <p:cNvSpPr/>
              <p:nvPr/>
            </p:nvSpPr>
            <p:spPr>
              <a:xfrm>
                <a:off x="2966482" y="159185"/>
                <a:ext cx="4550735" cy="4454412"/>
              </a:xfrm>
              <a:prstGeom prst="donut">
                <a:avLst>
                  <a:gd name="adj" fmla="val 4228"/>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a:solidFill>
                    <a:schemeClr val="tx1"/>
                  </a:solidFill>
                </a:endParaRPr>
              </a:p>
            </p:txBody>
          </p:sp>
        </p:grpSp>
        <p:grpSp>
          <p:nvGrpSpPr>
            <p:cNvPr id="4" name="Agrupa 3">
              <a:extLst>
                <a:ext uri="{FF2B5EF4-FFF2-40B4-BE49-F238E27FC236}">
                  <a16:creationId xmlns:a16="http://schemas.microsoft.com/office/drawing/2014/main" id="{97B827DA-E3A4-9E84-7D45-9C41889EAD34}"/>
                </a:ext>
              </a:extLst>
            </p:cNvPr>
            <p:cNvGrpSpPr/>
            <p:nvPr/>
          </p:nvGrpSpPr>
          <p:grpSpPr>
            <a:xfrm>
              <a:off x="2988894" y="-16183"/>
              <a:ext cx="4746549" cy="4805148"/>
              <a:chOff x="2868574" y="-16183"/>
              <a:chExt cx="4746549" cy="4805148"/>
            </a:xfrm>
          </p:grpSpPr>
          <p:pic>
            <p:nvPicPr>
              <p:cNvPr id="5" name="Imatge 4">
                <a:extLst>
                  <a:ext uri="{FF2B5EF4-FFF2-40B4-BE49-F238E27FC236}">
                    <a16:creationId xmlns:a16="http://schemas.microsoft.com/office/drawing/2014/main" id="{94367F89-920F-C160-1293-940A9A620573}"/>
                  </a:ext>
                </a:extLst>
              </p:cNvPr>
              <p:cNvPicPr>
                <a:picLocks noChangeAspect="1"/>
              </p:cNvPicPr>
              <p:nvPr/>
            </p:nvPicPr>
            <p:blipFill>
              <a:blip r:embed="rId4"/>
              <a:srcRect/>
              <a:stretch>
                <a:fillRect/>
              </a:stretch>
            </p:blipFill>
            <p:spPr>
              <a:xfrm>
                <a:off x="2868574" y="-16183"/>
                <a:ext cx="4746549" cy="4805148"/>
              </a:xfrm>
              <a:custGeom>
                <a:avLst/>
                <a:gdLst>
                  <a:gd name="connsiteX0" fmla="*/ 0 w 4400550"/>
                  <a:gd name="connsiteY0" fmla="*/ 2227438 h 4454877"/>
                  <a:gd name="connsiteX1" fmla="*/ 2200275 w 4400550"/>
                  <a:gd name="connsiteY1" fmla="*/ 4406546 h 4454877"/>
                  <a:gd name="connsiteX2" fmla="*/ 4389190 w 4400550"/>
                  <a:gd name="connsiteY2" fmla="*/ 2450239 h 4454877"/>
                  <a:gd name="connsiteX3" fmla="*/ 4400549 w 4400550"/>
                  <a:gd name="connsiteY3" fmla="*/ 2227458 h 4454877"/>
                  <a:gd name="connsiteX4" fmla="*/ 4400549 w 4400550"/>
                  <a:gd name="connsiteY4" fmla="*/ 4454877 h 4454877"/>
                  <a:gd name="connsiteX5" fmla="*/ 0 w 4400550"/>
                  <a:gd name="connsiteY5" fmla="*/ 4454877 h 4454877"/>
                  <a:gd name="connsiteX6" fmla="*/ 4400549 w 4400550"/>
                  <a:gd name="connsiteY6" fmla="*/ 2227419 h 4454877"/>
                  <a:gd name="connsiteX7" fmla="*/ 4400550 w 4400550"/>
                  <a:gd name="connsiteY7" fmla="*/ 2227438 h 4454877"/>
                  <a:gd name="connsiteX8" fmla="*/ 4400549 w 4400550"/>
                  <a:gd name="connsiteY8" fmla="*/ 2227458 h 4454877"/>
                  <a:gd name="connsiteX9" fmla="*/ 2200275 w 4400550"/>
                  <a:gd name="connsiteY9" fmla="*/ 899490 h 4454877"/>
                  <a:gd name="connsiteX10" fmla="*/ 3549390 w 4400550"/>
                  <a:gd name="connsiteY10" fmla="*/ 2227438 h 4454877"/>
                  <a:gd name="connsiteX11" fmla="*/ 2200275 w 4400550"/>
                  <a:gd name="connsiteY11" fmla="*/ 3555386 h 4454877"/>
                  <a:gd name="connsiteX12" fmla="*/ 851160 w 4400550"/>
                  <a:gd name="connsiteY12" fmla="*/ 2227438 h 4454877"/>
                  <a:gd name="connsiteX13" fmla="*/ 2200275 w 4400550"/>
                  <a:gd name="connsiteY13" fmla="*/ 899490 h 4454877"/>
                  <a:gd name="connsiteX14" fmla="*/ 0 w 4400550"/>
                  <a:gd name="connsiteY14" fmla="*/ 0 h 4454877"/>
                  <a:gd name="connsiteX15" fmla="*/ 4400549 w 4400550"/>
                  <a:gd name="connsiteY15" fmla="*/ 0 h 4454877"/>
                  <a:gd name="connsiteX16" fmla="*/ 4400549 w 4400550"/>
                  <a:gd name="connsiteY16" fmla="*/ 2227419 h 4454877"/>
                  <a:gd name="connsiteX17" fmla="*/ 4389190 w 4400550"/>
                  <a:gd name="connsiteY17" fmla="*/ 2004637 h 4454877"/>
                  <a:gd name="connsiteX18" fmla="*/ 2200275 w 4400550"/>
                  <a:gd name="connsiteY18" fmla="*/ 48330 h 4454877"/>
                  <a:gd name="connsiteX19" fmla="*/ 0 w 4400550"/>
                  <a:gd name="connsiteY19" fmla="*/ 2227438 h 44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00550" h="4454877">
                    <a:moveTo>
                      <a:pt x="0" y="2227438"/>
                    </a:moveTo>
                    <a:cubicBezTo>
                      <a:pt x="0" y="3430926"/>
                      <a:pt x="985097" y="4406546"/>
                      <a:pt x="2200275" y="4406546"/>
                    </a:cubicBezTo>
                    <a:cubicBezTo>
                      <a:pt x="3339505" y="4406546"/>
                      <a:pt x="4276514" y="3549068"/>
                      <a:pt x="4389190" y="2450239"/>
                    </a:cubicBezTo>
                    <a:lnTo>
                      <a:pt x="4400549" y="2227458"/>
                    </a:lnTo>
                    <a:lnTo>
                      <a:pt x="4400549" y="4454877"/>
                    </a:lnTo>
                    <a:lnTo>
                      <a:pt x="0" y="4454877"/>
                    </a:lnTo>
                    <a:close/>
                    <a:moveTo>
                      <a:pt x="4400549" y="2227419"/>
                    </a:moveTo>
                    <a:lnTo>
                      <a:pt x="4400550" y="2227438"/>
                    </a:lnTo>
                    <a:lnTo>
                      <a:pt x="4400549" y="2227458"/>
                    </a:lnTo>
                    <a:close/>
                    <a:moveTo>
                      <a:pt x="2200275" y="899490"/>
                    </a:moveTo>
                    <a:cubicBezTo>
                      <a:pt x="2945371" y="899490"/>
                      <a:pt x="3549390" y="1494033"/>
                      <a:pt x="3549390" y="2227438"/>
                    </a:cubicBezTo>
                    <a:cubicBezTo>
                      <a:pt x="3549390" y="2960843"/>
                      <a:pt x="2945371" y="3555386"/>
                      <a:pt x="2200275" y="3555386"/>
                    </a:cubicBezTo>
                    <a:cubicBezTo>
                      <a:pt x="1455179" y="3555386"/>
                      <a:pt x="851160" y="2960843"/>
                      <a:pt x="851160" y="2227438"/>
                    </a:cubicBezTo>
                    <a:cubicBezTo>
                      <a:pt x="851160" y="1494033"/>
                      <a:pt x="1455179" y="899490"/>
                      <a:pt x="2200275" y="899490"/>
                    </a:cubicBezTo>
                    <a:close/>
                    <a:moveTo>
                      <a:pt x="0" y="0"/>
                    </a:moveTo>
                    <a:lnTo>
                      <a:pt x="4400549" y="0"/>
                    </a:lnTo>
                    <a:lnTo>
                      <a:pt x="4400549" y="2227419"/>
                    </a:lnTo>
                    <a:lnTo>
                      <a:pt x="4389190" y="2004637"/>
                    </a:lnTo>
                    <a:cubicBezTo>
                      <a:pt x="4276514" y="905809"/>
                      <a:pt x="3339505" y="48330"/>
                      <a:pt x="2200275" y="48330"/>
                    </a:cubicBezTo>
                    <a:cubicBezTo>
                      <a:pt x="985097" y="48330"/>
                      <a:pt x="0" y="1023950"/>
                      <a:pt x="0" y="2227438"/>
                    </a:cubicBezTo>
                    <a:close/>
                  </a:path>
                </a:pathLst>
              </a:custGeom>
            </p:spPr>
          </p:pic>
          <p:pic>
            <p:nvPicPr>
              <p:cNvPr id="6" name="Imatge 5">
                <a:extLst>
                  <a:ext uri="{FF2B5EF4-FFF2-40B4-BE49-F238E27FC236}">
                    <a16:creationId xmlns:a16="http://schemas.microsoft.com/office/drawing/2014/main" id="{7BA85453-6C77-41C9-22D2-2BB6EEFAD1CB}"/>
                  </a:ext>
                </a:extLst>
              </p:cNvPr>
              <p:cNvPicPr>
                <a:picLocks noChangeAspect="1"/>
              </p:cNvPicPr>
              <p:nvPr/>
            </p:nvPicPr>
            <p:blipFill>
              <a:blip r:embed="rId4"/>
              <a:srcRect/>
              <a:stretch>
                <a:fillRect/>
              </a:stretch>
            </p:blipFill>
            <p:spPr>
              <a:xfrm>
                <a:off x="2966481" y="64447"/>
                <a:ext cx="4550735" cy="4608515"/>
              </a:xfrm>
              <a:custGeom>
                <a:avLst/>
                <a:gdLst>
                  <a:gd name="connsiteX0" fmla="*/ 2280101 w 4560202"/>
                  <a:gd name="connsiteY0" fmla="*/ 276208 h 4801465"/>
                  <a:gd name="connsiteX1" fmla="*/ 241527 w 4560202"/>
                  <a:gd name="connsiteY1" fmla="*/ 2400732 h 4801465"/>
                  <a:gd name="connsiteX2" fmla="*/ 2280101 w 4560202"/>
                  <a:gd name="connsiteY2" fmla="*/ 4525256 h 4801465"/>
                  <a:gd name="connsiteX3" fmla="*/ 4318675 w 4560202"/>
                  <a:gd name="connsiteY3" fmla="*/ 2400732 h 4801465"/>
                  <a:gd name="connsiteX4" fmla="*/ 2280101 w 4560202"/>
                  <a:gd name="connsiteY4" fmla="*/ 276208 h 4801465"/>
                  <a:gd name="connsiteX5" fmla="*/ 0 w 4560202"/>
                  <a:gd name="connsiteY5" fmla="*/ 0 h 4801465"/>
                  <a:gd name="connsiteX6" fmla="*/ 4560202 w 4560202"/>
                  <a:gd name="connsiteY6" fmla="*/ 0 h 4801465"/>
                  <a:gd name="connsiteX7" fmla="*/ 4560202 w 4560202"/>
                  <a:gd name="connsiteY7" fmla="*/ 4801465 h 4801465"/>
                  <a:gd name="connsiteX8" fmla="*/ 0 w 4560202"/>
                  <a:gd name="connsiteY8" fmla="*/ 4801465 h 480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202" h="4801465">
                    <a:moveTo>
                      <a:pt x="2280101" y="276208"/>
                    </a:moveTo>
                    <a:cubicBezTo>
                      <a:pt x="1154228" y="276208"/>
                      <a:pt x="241527" y="1227390"/>
                      <a:pt x="241527" y="2400732"/>
                    </a:cubicBezTo>
                    <a:cubicBezTo>
                      <a:pt x="241527" y="3574074"/>
                      <a:pt x="1154228" y="4525256"/>
                      <a:pt x="2280101" y="4525256"/>
                    </a:cubicBezTo>
                    <a:cubicBezTo>
                      <a:pt x="3405974" y="4525256"/>
                      <a:pt x="4318675" y="3574074"/>
                      <a:pt x="4318675" y="2400732"/>
                    </a:cubicBezTo>
                    <a:cubicBezTo>
                      <a:pt x="4318675" y="1227390"/>
                      <a:pt x="3405974" y="276208"/>
                      <a:pt x="2280101" y="276208"/>
                    </a:cubicBezTo>
                    <a:close/>
                    <a:moveTo>
                      <a:pt x="0" y="0"/>
                    </a:moveTo>
                    <a:lnTo>
                      <a:pt x="4560202" y="0"/>
                    </a:lnTo>
                    <a:lnTo>
                      <a:pt x="4560202" y="4801465"/>
                    </a:lnTo>
                    <a:lnTo>
                      <a:pt x="0" y="4801465"/>
                    </a:lnTo>
                    <a:close/>
                  </a:path>
                </a:pathLst>
              </a:custGeom>
              <a:ln>
                <a:solidFill>
                  <a:schemeClr val="bg1"/>
                </a:solidFill>
              </a:ln>
            </p:spPr>
          </p:pic>
        </p:grpSp>
      </p:grpSp>
      <p:sp>
        <p:nvSpPr>
          <p:cNvPr id="87" name="Google Shape;87;p17"/>
          <p:cNvSpPr/>
          <p:nvPr/>
        </p:nvSpPr>
        <p:spPr>
          <a:xfrm>
            <a:off x="327525" y="2341275"/>
            <a:ext cx="1540500" cy="4608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a">
                <a:solidFill>
                  <a:srgbClr val="003D98"/>
                </a:solidFill>
                <a:latin typeface="Nunito Black"/>
                <a:ea typeface="Nunito Black"/>
                <a:cs typeface="Nunito Black"/>
                <a:sym typeface="Nunito Black"/>
              </a:rPr>
              <a:t>#weekdayrings</a:t>
            </a:r>
            <a:endParaRPr>
              <a:solidFill>
                <a:srgbClr val="003D98"/>
              </a:solidFill>
              <a:latin typeface="Nunito Black"/>
              <a:ea typeface="Nunito Black"/>
              <a:cs typeface="Nunito Black"/>
              <a:sym typeface="Nunito Black"/>
            </a:endParaRPr>
          </a:p>
        </p:txBody>
      </p:sp>
      <p:pic>
        <p:nvPicPr>
          <p:cNvPr id="10" name="Picture 4" descr="Fernando Blasco – Matemáticas y cultura">
            <a:extLst>
              <a:ext uri="{FF2B5EF4-FFF2-40B4-BE49-F238E27FC236}">
                <a16:creationId xmlns:a16="http://schemas.microsoft.com/office/drawing/2014/main" id="{F6F3A9BF-B937-A6B1-D74D-583B29F4BA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080" t="3050" r="13550" b="4765"/>
          <a:stretch/>
        </p:blipFill>
        <p:spPr bwMode="auto">
          <a:xfrm>
            <a:off x="7315372" y="192251"/>
            <a:ext cx="1501103" cy="1454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6" descr="Miquel Duran Portas - Viquipèdia, l'enciclopèdia lliure">
            <a:extLst>
              <a:ext uri="{FF2B5EF4-FFF2-40B4-BE49-F238E27FC236}">
                <a16:creationId xmlns:a16="http://schemas.microsoft.com/office/drawing/2014/main" id="{86B19FC2-5E04-0440-1CC9-E179C47215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7128" y="1989375"/>
            <a:ext cx="1499347" cy="1999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450527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ESTORETA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3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NÚMEROS</a:t>
            </a:r>
            <a:r>
              <a:rPr lang="ca-ES" dirty="0">
                <a:latin typeface="Nunito" pitchFamily="2" charset="0"/>
              </a:rPr>
              <a:t>.</a:t>
            </a:r>
          </a:p>
        </p:txBody>
      </p:sp>
      <p:cxnSp>
        <p:nvCxnSpPr>
          <p:cNvPr id="6" name="Connector recte 5">
            <a:extLst>
              <a:ext uri="{FF2B5EF4-FFF2-40B4-BE49-F238E27FC236}">
                <a16:creationId xmlns:a16="http://schemas.microsoft.com/office/drawing/2014/main" id="{CA7CF96F-84FC-2A73-5812-F0723A237B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1240E4-2BF5-9DC9-B785-D9DBB8397FB8}"/>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7414E69-8C3B-1A2A-26EF-F7F312A97A15}"/>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4AFA22F1-A6F7-A92C-1377-F4C16082097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0" name="Connector recte 9">
            <a:extLst>
              <a:ext uri="{FF2B5EF4-FFF2-40B4-BE49-F238E27FC236}">
                <a16:creationId xmlns:a16="http://schemas.microsoft.com/office/drawing/2014/main" id="{1FAB6313-90C1-B7E0-D62F-F858DF8A36F9}"/>
              </a:ext>
            </a:extLst>
          </p:cNvPr>
          <p:cNvCxnSpPr/>
          <p:nvPr/>
        </p:nvCxnSpPr>
        <p:spPr>
          <a:xfrm flipV="1">
            <a:off x="469333" y="274412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1" name="Connector recte 10">
            <a:extLst>
              <a:ext uri="{FF2B5EF4-FFF2-40B4-BE49-F238E27FC236}">
                <a16:creationId xmlns:a16="http://schemas.microsoft.com/office/drawing/2014/main" id="{727EC91C-F322-8888-43AF-BC200B04AA19}"/>
              </a:ext>
            </a:extLst>
          </p:cNvPr>
          <p:cNvCxnSpPr/>
          <p:nvPr/>
        </p:nvCxnSpPr>
        <p:spPr>
          <a:xfrm flipV="1">
            <a:off x="469333" y="3816419"/>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773356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475085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ESTORETA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3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NÚMEROS</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1 casella.</a:t>
            </a:r>
          </a:p>
        </p:txBody>
      </p:sp>
      <p:cxnSp>
        <p:nvCxnSpPr>
          <p:cNvPr id="6" name="Connector recte 5">
            <a:extLst>
              <a:ext uri="{FF2B5EF4-FFF2-40B4-BE49-F238E27FC236}">
                <a16:creationId xmlns:a16="http://schemas.microsoft.com/office/drawing/2014/main" id="{CA7CF96F-84FC-2A73-5812-F0723A237B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1240E4-2BF5-9DC9-B785-D9DBB8397FB8}"/>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7414E69-8C3B-1A2A-26EF-F7F312A97A15}"/>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4AFA22F1-A6F7-A92C-1377-F4C16082097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0" name="Connector recte 9">
            <a:extLst>
              <a:ext uri="{FF2B5EF4-FFF2-40B4-BE49-F238E27FC236}">
                <a16:creationId xmlns:a16="http://schemas.microsoft.com/office/drawing/2014/main" id="{3CEEE79D-5660-CD2D-0D1A-6503483B43D9}"/>
              </a:ext>
            </a:extLst>
          </p:cNvPr>
          <p:cNvCxnSpPr/>
          <p:nvPr/>
        </p:nvCxnSpPr>
        <p:spPr>
          <a:xfrm flipV="1">
            <a:off x="469333" y="274412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1" name="Connector recte 10">
            <a:extLst>
              <a:ext uri="{FF2B5EF4-FFF2-40B4-BE49-F238E27FC236}">
                <a16:creationId xmlns:a16="http://schemas.microsoft.com/office/drawing/2014/main" id="{96A18221-1FA0-9731-1B9D-4CCA5CBA873F}"/>
              </a:ext>
            </a:extLst>
          </p:cNvPr>
          <p:cNvCxnSpPr/>
          <p:nvPr/>
        </p:nvCxnSpPr>
        <p:spPr>
          <a:xfrm flipV="1">
            <a:off x="469333" y="3816419"/>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33948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41CDE56-5D90-4BAE-C5DC-12259159AED8}"/>
              </a:ext>
            </a:extLst>
          </p:cNvPr>
          <p:cNvSpPr/>
          <p:nvPr/>
        </p:nvSpPr>
        <p:spPr>
          <a:xfrm>
            <a:off x="1909410" y="2732564"/>
            <a:ext cx="1439615" cy="1072287"/>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dirty="0"/>
          </a:p>
        </p:txBody>
      </p:sp>
      <p:sp>
        <p:nvSpPr>
          <p:cNvPr id="2" name="Títol 1">
            <a:extLst>
              <a:ext uri="{FF2B5EF4-FFF2-40B4-BE49-F238E27FC236}">
                <a16:creationId xmlns:a16="http://schemas.microsoft.com/office/drawing/2014/main" id="{3920CE9B-69BE-D840-5F62-CB567CCFD7BD}"/>
              </a:ext>
            </a:extLst>
          </p:cNvPr>
          <p:cNvSpPr>
            <a:spLocks noGrp="1"/>
          </p:cNvSpPr>
          <p:nvPr>
            <p:ph type="title"/>
          </p:nvPr>
        </p:nvSpPr>
        <p:spPr/>
        <p:txBody>
          <a:bodyPr>
            <a:normAutofit fontScale="90000"/>
          </a:bodyPr>
          <a:lstStyle/>
          <a:p>
            <a:r>
              <a:rPr lang="ca-ES" dirty="0"/>
              <a:t>Principi de paritat</a:t>
            </a:r>
          </a:p>
        </p:txBody>
      </p:sp>
      <p:graphicFrame>
        <p:nvGraphicFramePr>
          <p:cNvPr id="4" name="Taula 3">
            <a:extLst>
              <a:ext uri="{FF2B5EF4-FFF2-40B4-BE49-F238E27FC236}">
                <a16:creationId xmlns:a16="http://schemas.microsoft.com/office/drawing/2014/main" id="{69B3ED9D-7407-E707-5569-C94B89AEB751}"/>
              </a:ext>
            </a:extLst>
          </p:cNvPr>
          <p:cNvGraphicFramePr>
            <a:graphicFrameLocks noGrp="1"/>
          </p:cNvGraphicFramePr>
          <p:nvPr>
            <p:extLst>
              <p:ext uri="{D42A27DB-BD31-4B8C-83A1-F6EECF244321}">
                <p14:modId xmlns:p14="http://schemas.microsoft.com/office/powerpoint/2010/main" val="2605346855"/>
              </p:ext>
            </p:extLst>
          </p:nvPr>
        </p:nvGraphicFramePr>
        <p:xfrm>
          <a:off x="469564" y="1660274"/>
          <a:ext cx="4320000" cy="3240000"/>
        </p:xfrm>
        <a:graphic>
          <a:graphicData uri="http://schemas.openxmlformats.org/drawingml/2006/table">
            <a:tbl>
              <a:tblPr firstRow="1" bandRow="1">
                <a:tableStyleId>{7DCE4D21-3FFF-45A8-9744-7F1A7E744189}</a:tableStyleId>
              </a:tblPr>
              <a:tblGrid>
                <a:gridCol w="1440000">
                  <a:extLst>
                    <a:ext uri="{9D8B030D-6E8A-4147-A177-3AD203B41FA5}">
                      <a16:colId xmlns:a16="http://schemas.microsoft.com/office/drawing/2014/main" val="2680449694"/>
                    </a:ext>
                  </a:extLst>
                </a:gridCol>
                <a:gridCol w="1440000">
                  <a:extLst>
                    <a:ext uri="{9D8B030D-6E8A-4147-A177-3AD203B41FA5}">
                      <a16:colId xmlns:a16="http://schemas.microsoft.com/office/drawing/2014/main" val="1913906662"/>
                    </a:ext>
                  </a:extLst>
                </a:gridCol>
                <a:gridCol w="1440000">
                  <a:extLst>
                    <a:ext uri="{9D8B030D-6E8A-4147-A177-3AD203B41FA5}">
                      <a16:colId xmlns:a16="http://schemas.microsoft.com/office/drawing/2014/main" val="1817539023"/>
                    </a:ext>
                  </a:extLst>
                </a:gridCol>
              </a:tblGrid>
              <a:tr h="1080000">
                <a:tc>
                  <a:txBody>
                    <a:bodyPr/>
                    <a:lstStyle/>
                    <a:p>
                      <a:pPr algn="ctr"/>
                      <a:r>
                        <a:rPr lang="ca-ES" b="1" dirty="0">
                          <a:latin typeface="Nunito" pitchFamily="2" charset="0"/>
                        </a:rPr>
                        <a:t>MÀGIA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LLIBRE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CUCULLONA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627821"/>
                  </a:ext>
                </a:extLst>
              </a:tr>
              <a:tr h="1080000">
                <a:tc>
                  <a:txBody>
                    <a:bodyPr/>
                    <a:lstStyle/>
                    <a:p>
                      <a:pPr algn="ctr"/>
                      <a:r>
                        <a:rPr lang="ca-ES" b="1" dirty="0">
                          <a:latin typeface="Nunito" pitchFamily="2" charset="0"/>
                        </a:rPr>
                        <a:t>ESTORETA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CIÈNCIA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CARTES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6866881"/>
                  </a:ext>
                </a:extLst>
              </a:tr>
              <a:tr h="1080000">
                <a:tc>
                  <a:txBody>
                    <a:bodyPr/>
                    <a:lstStyle/>
                    <a:p>
                      <a:pPr algn="ctr"/>
                      <a:r>
                        <a:rPr lang="ca-ES" b="1" dirty="0">
                          <a:latin typeface="Nunito" pitchFamily="2" charset="0"/>
                        </a:rPr>
                        <a:t>NÚMEROS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GAMUSÍ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ca-ES" b="1" dirty="0">
                          <a:latin typeface="Nunito" pitchFamily="2" charset="0"/>
                        </a:rPr>
                        <a:t>PORTA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99954"/>
                  </a:ext>
                </a:extLst>
              </a:tr>
            </a:tbl>
          </a:graphicData>
        </a:graphic>
      </p:graphicFrame>
      <p:sp>
        <p:nvSpPr>
          <p:cNvPr id="5" name="QuadreDeText 4">
            <a:extLst>
              <a:ext uri="{FF2B5EF4-FFF2-40B4-BE49-F238E27FC236}">
                <a16:creationId xmlns:a16="http://schemas.microsoft.com/office/drawing/2014/main" id="{B2B13D04-A730-3D49-E2ED-F76CDD993D51}"/>
              </a:ext>
            </a:extLst>
          </p:cNvPr>
          <p:cNvSpPr txBox="1"/>
          <p:nvPr/>
        </p:nvSpPr>
        <p:spPr>
          <a:xfrm>
            <a:off x="4975250" y="255182"/>
            <a:ext cx="4045908" cy="4750852"/>
          </a:xfrm>
          <a:prstGeom prst="rect">
            <a:avLst/>
          </a:prstGeom>
          <a:noFill/>
        </p:spPr>
        <p:txBody>
          <a:bodyPr wrap="square" rtlCol="0">
            <a:spAutoFit/>
          </a:bodyPr>
          <a:lstStyle/>
          <a:p>
            <a:pPr marL="342900" indent="-342900" algn="just">
              <a:lnSpc>
                <a:spcPct val="114000"/>
              </a:lnSpc>
              <a:buFont typeface="+mj-lt"/>
              <a:buAutoNum type="arabicPeriod"/>
            </a:pPr>
            <a:r>
              <a:rPr lang="ca-ES" dirty="0">
                <a:latin typeface="Nunito" pitchFamily="2" charset="0"/>
              </a:rPr>
              <a:t>Tria una paraula, compta quantes lletres té, i mou-te tantes caselles com lletres has comptat, en qualsevol direcció menys en diagonal.</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CUCULLONA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9 caselles (sense passar per les tatxades).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LLIBRE</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PORTA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CARTES</a:t>
            </a:r>
            <a:r>
              <a:rPr lang="ca-ES" dirty="0">
                <a:latin typeface="Nunito" pitchFamily="2" charset="0"/>
              </a:rPr>
              <a:t>.</a:t>
            </a:r>
            <a:endParaRPr lang="ca-ES" b="1" dirty="0">
              <a:latin typeface="Nunito" pitchFamily="2" charset="0"/>
            </a:endParaRPr>
          </a:p>
          <a:p>
            <a:pPr marL="342900" indent="-342900" algn="just">
              <a:lnSpc>
                <a:spcPct val="114000"/>
              </a:lnSpc>
              <a:buFont typeface="+mj-lt"/>
              <a:buAutoNum type="arabicPeriod"/>
            </a:pPr>
            <a:r>
              <a:rPr lang="ca-ES" dirty="0">
                <a:latin typeface="Nunito" pitchFamily="2" charset="0"/>
              </a:rPr>
              <a:t>Mou-te 7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MÀGIA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5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ESTORETA</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3 caselles.</a:t>
            </a:r>
          </a:p>
          <a:p>
            <a:pPr marL="342900" indent="-342900" algn="just">
              <a:lnSpc>
                <a:spcPct val="114000"/>
              </a:lnSpc>
              <a:buFont typeface="+mj-lt"/>
              <a:buAutoNum type="arabicPeriod"/>
            </a:pPr>
            <a:r>
              <a:rPr lang="ca-ES" dirty="0">
                <a:latin typeface="Nunito" pitchFamily="2" charset="0"/>
              </a:rPr>
              <a:t>No estàs a </a:t>
            </a:r>
            <a:r>
              <a:rPr lang="ca-ES" b="1" dirty="0">
                <a:latin typeface="Nunito" pitchFamily="2" charset="0"/>
              </a:rPr>
              <a:t>NÚMEROS</a:t>
            </a:r>
            <a:r>
              <a:rPr lang="ca-ES" dirty="0">
                <a:latin typeface="Nunito" pitchFamily="2" charset="0"/>
              </a:rPr>
              <a:t>.</a:t>
            </a:r>
          </a:p>
          <a:p>
            <a:pPr marL="342900" indent="-342900" algn="just">
              <a:lnSpc>
                <a:spcPct val="114000"/>
              </a:lnSpc>
              <a:buFont typeface="+mj-lt"/>
              <a:buAutoNum type="arabicPeriod"/>
            </a:pPr>
            <a:r>
              <a:rPr lang="ca-ES" dirty="0">
                <a:latin typeface="Nunito" pitchFamily="2" charset="0"/>
              </a:rPr>
              <a:t>Mou-te 1 casella.</a:t>
            </a:r>
          </a:p>
        </p:txBody>
      </p:sp>
      <p:cxnSp>
        <p:nvCxnSpPr>
          <p:cNvPr id="6" name="Connector recte 5">
            <a:extLst>
              <a:ext uri="{FF2B5EF4-FFF2-40B4-BE49-F238E27FC236}">
                <a16:creationId xmlns:a16="http://schemas.microsoft.com/office/drawing/2014/main" id="{CA7CF96F-84FC-2A73-5812-F0723A237BDB}"/>
              </a:ext>
            </a:extLst>
          </p:cNvPr>
          <p:cNvCxnSpPr/>
          <p:nvPr/>
        </p:nvCxnSpPr>
        <p:spPr>
          <a:xfrm flipV="1">
            <a:off x="3349256"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7" name="Connector recte 6">
            <a:extLst>
              <a:ext uri="{FF2B5EF4-FFF2-40B4-BE49-F238E27FC236}">
                <a16:creationId xmlns:a16="http://schemas.microsoft.com/office/drawing/2014/main" id="{111240E4-2BF5-9DC9-B785-D9DBB8397FB8}"/>
              </a:ext>
            </a:extLst>
          </p:cNvPr>
          <p:cNvCxnSpPr/>
          <p:nvPr/>
        </p:nvCxnSpPr>
        <p:spPr>
          <a:xfrm flipV="1">
            <a:off x="1909410" y="166027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8" name="Connector recte 7">
            <a:extLst>
              <a:ext uri="{FF2B5EF4-FFF2-40B4-BE49-F238E27FC236}">
                <a16:creationId xmlns:a16="http://schemas.microsoft.com/office/drawing/2014/main" id="{07414E69-8C3B-1A2A-26EF-F7F312A97A15}"/>
              </a:ext>
            </a:extLst>
          </p:cNvPr>
          <p:cNvCxnSpPr/>
          <p:nvPr/>
        </p:nvCxnSpPr>
        <p:spPr>
          <a:xfrm flipV="1">
            <a:off x="3349256" y="3827981"/>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9" name="Connector recte 8">
            <a:extLst>
              <a:ext uri="{FF2B5EF4-FFF2-40B4-BE49-F238E27FC236}">
                <a16:creationId xmlns:a16="http://schemas.microsoft.com/office/drawing/2014/main" id="{4AFA22F1-A6F7-A92C-1377-F4C160820972}"/>
              </a:ext>
            </a:extLst>
          </p:cNvPr>
          <p:cNvCxnSpPr/>
          <p:nvPr/>
        </p:nvCxnSpPr>
        <p:spPr>
          <a:xfrm flipV="1">
            <a:off x="469333" y="1660273"/>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0" name="Connector recte 9">
            <a:extLst>
              <a:ext uri="{FF2B5EF4-FFF2-40B4-BE49-F238E27FC236}">
                <a16:creationId xmlns:a16="http://schemas.microsoft.com/office/drawing/2014/main" id="{3CEEE79D-5660-CD2D-0D1A-6503483B43D9}"/>
              </a:ext>
            </a:extLst>
          </p:cNvPr>
          <p:cNvCxnSpPr/>
          <p:nvPr/>
        </p:nvCxnSpPr>
        <p:spPr>
          <a:xfrm flipV="1">
            <a:off x="469333" y="274412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1" name="Connector recte 10">
            <a:extLst>
              <a:ext uri="{FF2B5EF4-FFF2-40B4-BE49-F238E27FC236}">
                <a16:creationId xmlns:a16="http://schemas.microsoft.com/office/drawing/2014/main" id="{96A18221-1FA0-9731-1B9D-4CCA5CBA873F}"/>
              </a:ext>
            </a:extLst>
          </p:cNvPr>
          <p:cNvCxnSpPr/>
          <p:nvPr/>
        </p:nvCxnSpPr>
        <p:spPr>
          <a:xfrm flipV="1">
            <a:off x="469333" y="3816419"/>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2" name="Connector recte 11">
            <a:extLst>
              <a:ext uri="{FF2B5EF4-FFF2-40B4-BE49-F238E27FC236}">
                <a16:creationId xmlns:a16="http://schemas.microsoft.com/office/drawing/2014/main" id="{53C33321-1EAE-4C3A-3606-A0E376805961}"/>
              </a:ext>
            </a:extLst>
          </p:cNvPr>
          <p:cNvCxnSpPr/>
          <p:nvPr/>
        </p:nvCxnSpPr>
        <p:spPr>
          <a:xfrm flipV="1">
            <a:off x="3349487" y="2732564"/>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cxnSp>
        <p:nvCxnSpPr>
          <p:cNvPr id="13" name="Connector recte 12">
            <a:extLst>
              <a:ext uri="{FF2B5EF4-FFF2-40B4-BE49-F238E27FC236}">
                <a16:creationId xmlns:a16="http://schemas.microsoft.com/office/drawing/2014/main" id="{D3AC9D85-208D-5701-355C-661DD408E268}"/>
              </a:ext>
            </a:extLst>
          </p:cNvPr>
          <p:cNvCxnSpPr/>
          <p:nvPr/>
        </p:nvCxnSpPr>
        <p:spPr>
          <a:xfrm flipV="1">
            <a:off x="1909410" y="3816416"/>
            <a:ext cx="1440308" cy="1072293"/>
          </a:xfrm>
          <a:prstGeom prst="line">
            <a:avLst/>
          </a:prstGeom>
          <a:ln>
            <a:solidFill>
              <a:srgbClr val="FF0000"/>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61121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BF2C3DC4-33D1-4583-1728-CDC412BB498C}"/>
              </a:ext>
            </a:extLst>
          </p:cNvPr>
          <p:cNvSpPr>
            <a:spLocks noGrp="1"/>
          </p:cNvSpPr>
          <p:nvPr>
            <p:ph type="ctrTitle"/>
          </p:nvPr>
        </p:nvSpPr>
        <p:spPr/>
        <p:txBody>
          <a:bodyPr/>
          <a:lstStyle/>
          <a:p>
            <a:r>
              <a:rPr lang="ca-ES" dirty="0"/>
              <a:t>1089</a:t>
            </a:r>
          </a:p>
        </p:txBody>
      </p:sp>
    </p:spTree>
    <p:extLst>
      <p:ext uri="{BB962C8B-B14F-4D97-AF65-F5344CB8AC3E}">
        <p14:creationId xmlns:p14="http://schemas.microsoft.com/office/powerpoint/2010/main" val="2543555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5" name="Google Shape;225;p28"/>
          <p:cNvSpPr txBox="1"/>
          <p:nvPr/>
        </p:nvSpPr>
        <p:spPr>
          <a:xfrm>
            <a:off x="1118150" y="917100"/>
            <a:ext cx="6799800" cy="3309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Pensa un número de 3 xifres diferents entre sí.</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Dona-li la volta al número.</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Resta el número gran del número petit.</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Suma 87.</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Resta 43.</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Suma 12.</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Resta 56.</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Gira el número que has obtingut.</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Suma el número obtingut amb l’anterior.</a:t>
            </a:r>
            <a:endParaRPr dirty="0">
              <a:solidFill>
                <a:srgbClr val="003D98"/>
              </a:solidFill>
              <a:latin typeface="Nunito"/>
              <a:ea typeface="Nunito"/>
              <a:cs typeface="Nunito"/>
              <a:sym typeface="Nunito"/>
            </a:endParaRPr>
          </a:p>
          <a:p>
            <a:pPr marL="457200" lvl="0" indent="-317500" algn="l" rtl="0">
              <a:lnSpc>
                <a:spcPct val="150000"/>
              </a:lnSpc>
              <a:spcBef>
                <a:spcPts val="0"/>
              </a:spcBef>
              <a:spcAft>
                <a:spcPts val="0"/>
              </a:spcAft>
              <a:buClr>
                <a:srgbClr val="003D98"/>
              </a:buClr>
              <a:buSzPts val="1400"/>
              <a:buFont typeface="Nunito"/>
              <a:buAutoNum type="arabicPeriod"/>
            </a:pPr>
            <a:r>
              <a:rPr lang="ca" dirty="0">
                <a:solidFill>
                  <a:srgbClr val="003D98"/>
                </a:solidFill>
                <a:latin typeface="Nunito"/>
                <a:ea typeface="Nunito"/>
                <a:cs typeface="Nunito"/>
                <a:sym typeface="Nunito"/>
              </a:rPr>
              <a:t>El resultat és…</a:t>
            </a:r>
            <a:endParaRPr dirty="0">
              <a:solidFill>
                <a:srgbClr val="003D98"/>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311700" y="1590000"/>
            <a:ext cx="85206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ca"/>
              <a:t>1089</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1089 - Explicació</a:t>
            </a:r>
            <a:endParaRPr dirty="0"/>
          </a:p>
        </p:txBody>
      </p:sp>
      <p:sp>
        <p:nvSpPr>
          <p:cNvPr id="238" name="Google Shape;238;p30"/>
          <p:cNvSpPr txBox="1"/>
          <p:nvPr/>
        </p:nvSpPr>
        <p:spPr>
          <a:xfrm>
            <a:off x="1118150" y="1243950"/>
            <a:ext cx="7462500" cy="330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Considerem el número </a:t>
            </a:r>
            <a:r>
              <a:rPr lang="ca" i="1">
                <a:solidFill>
                  <a:srgbClr val="003D98"/>
                </a:solidFill>
                <a:latin typeface="Nunito"/>
                <a:ea typeface="Nunito"/>
                <a:cs typeface="Nunito"/>
                <a:sym typeface="Nunito"/>
              </a:rPr>
              <a:t>abc</a:t>
            </a:r>
            <a:r>
              <a:rPr lang="ca">
                <a:solidFill>
                  <a:srgbClr val="003D98"/>
                </a:solidFill>
                <a:latin typeface="Nunito"/>
                <a:ea typeface="Nunito"/>
                <a:cs typeface="Nunito"/>
                <a:sym typeface="Nunito"/>
              </a:rPr>
              <a:t>. Si separem per xifres, obtenim:			</a:t>
            </a:r>
            <a:r>
              <a:rPr lang="ca" i="1">
                <a:solidFill>
                  <a:srgbClr val="003D98"/>
                </a:solidFill>
                <a:latin typeface="Nunito"/>
                <a:ea typeface="Nunito"/>
                <a:cs typeface="Nunito"/>
                <a:sym typeface="Nunito"/>
              </a:rPr>
              <a:t>100a+10b+c</a:t>
            </a:r>
            <a:endParaRPr i="1" dirty="0">
              <a:solidFill>
                <a:srgbClr val="003D98"/>
              </a:solidFill>
              <a:latin typeface="Nunito"/>
              <a:ea typeface="Nunito"/>
              <a:cs typeface="Nunito"/>
              <a:sym typeface="Nunito"/>
            </a:endParaRPr>
          </a:p>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Quan el girem ens queda </a:t>
            </a:r>
            <a:r>
              <a:rPr lang="ca" i="1">
                <a:solidFill>
                  <a:srgbClr val="003D98"/>
                </a:solidFill>
                <a:latin typeface="Nunito"/>
                <a:ea typeface="Nunito"/>
                <a:cs typeface="Nunito"/>
                <a:sym typeface="Nunito"/>
              </a:rPr>
              <a:t>bca</a:t>
            </a:r>
            <a:r>
              <a:rPr lang="ca">
                <a:solidFill>
                  <a:srgbClr val="003D98"/>
                </a:solidFill>
                <a:latin typeface="Nunito"/>
                <a:ea typeface="Nunito"/>
                <a:cs typeface="Nunito"/>
                <a:sym typeface="Nunito"/>
              </a:rPr>
              <a:t>.								</a:t>
            </a:r>
            <a:r>
              <a:rPr lang="ca" i="1">
                <a:solidFill>
                  <a:srgbClr val="003D98"/>
                </a:solidFill>
                <a:latin typeface="Nunito"/>
                <a:ea typeface="Nunito"/>
                <a:cs typeface="Nunito"/>
                <a:sym typeface="Nunito"/>
              </a:rPr>
              <a:t>100c+10b+a</a:t>
            </a:r>
            <a:endParaRPr i="1" dirty="0">
              <a:solidFill>
                <a:srgbClr val="003D98"/>
              </a:solidFill>
              <a:latin typeface="Nunito"/>
              <a:ea typeface="Nunito"/>
              <a:cs typeface="Nunito"/>
              <a:sym typeface="Nunito"/>
            </a:endParaRPr>
          </a:p>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Quan els restem ens queda:</a:t>
            </a:r>
            <a:endParaRPr dirty="0">
              <a:solidFill>
                <a:srgbClr val="003D98"/>
              </a:solidFill>
              <a:latin typeface="Nunito"/>
              <a:ea typeface="Nunito"/>
              <a:cs typeface="Nunito"/>
              <a:sym typeface="Nunito"/>
            </a:endParaRPr>
          </a:p>
          <a:p>
            <a:pPr marL="0" lvl="0" indent="0" algn="ctr" rtl="0">
              <a:lnSpc>
                <a:spcPct val="150000"/>
              </a:lnSpc>
              <a:spcBef>
                <a:spcPts val="0"/>
              </a:spcBef>
              <a:spcAft>
                <a:spcPts val="0"/>
              </a:spcAft>
              <a:buNone/>
            </a:pPr>
            <a:r>
              <a:rPr lang="ca" i="1">
                <a:solidFill>
                  <a:srgbClr val="C51112"/>
                </a:solidFill>
                <a:latin typeface="Nunito"/>
                <a:ea typeface="Nunito"/>
                <a:cs typeface="Nunito"/>
                <a:sym typeface="Nunito"/>
              </a:rPr>
              <a:t>(100a+10b+c)-(100c+10b+a)=100(a-c)+(c-a)</a:t>
            </a:r>
            <a:r>
              <a:rPr lang="ca" i="1">
                <a:solidFill>
                  <a:srgbClr val="003D98"/>
                </a:solidFill>
                <a:latin typeface="Nunito"/>
                <a:ea typeface="Nunito"/>
                <a:cs typeface="Nunito"/>
                <a:sym typeface="Nunito"/>
              </a:rPr>
              <a:t>	</a:t>
            </a:r>
            <a:r>
              <a:rPr lang="ca">
                <a:solidFill>
                  <a:srgbClr val="003D98"/>
                </a:solidFill>
                <a:latin typeface="Nunito"/>
                <a:ea typeface="Nunito"/>
                <a:cs typeface="Nunito"/>
                <a:sym typeface="Nunito"/>
              </a:rPr>
              <a:t>	</a:t>
            </a:r>
            <a:r>
              <a:rPr lang="ca" sz="900" u="sng">
                <a:solidFill>
                  <a:srgbClr val="003D98"/>
                </a:solidFill>
                <a:latin typeface="Nunito"/>
                <a:ea typeface="Nunito"/>
                <a:cs typeface="Nunito"/>
                <a:sym typeface="Nunito"/>
              </a:rPr>
              <a:t>NOTA:</a:t>
            </a:r>
            <a:r>
              <a:rPr lang="ca" sz="900">
                <a:solidFill>
                  <a:srgbClr val="003D98"/>
                </a:solidFill>
                <a:latin typeface="Nunito"/>
                <a:ea typeface="Nunito"/>
                <a:cs typeface="Nunito"/>
                <a:sym typeface="Nunito"/>
              </a:rPr>
              <a:t> com a&gt;c, llavors </a:t>
            </a:r>
            <a:r>
              <a:rPr lang="ca" sz="900" i="1">
                <a:solidFill>
                  <a:srgbClr val="003D98"/>
                </a:solidFill>
                <a:latin typeface="Nunito"/>
                <a:ea typeface="Nunito"/>
                <a:cs typeface="Nunito"/>
                <a:sym typeface="Nunito"/>
              </a:rPr>
              <a:t>c-a</a:t>
            </a:r>
            <a:r>
              <a:rPr lang="ca" sz="900">
                <a:solidFill>
                  <a:srgbClr val="003D98"/>
                </a:solidFill>
                <a:latin typeface="Nunito"/>
                <a:ea typeface="Nunito"/>
                <a:cs typeface="Nunito"/>
                <a:sym typeface="Nunito"/>
              </a:rPr>
              <a:t> és negatiu</a:t>
            </a:r>
            <a:endParaRPr sz="900" dirty="0">
              <a:solidFill>
                <a:srgbClr val="003D98"/>
              </a:solidFill>
              <a:latin typeface="Nunito"/>
              <a:ea typeface="Nunito"/>
              <a:cs typeface="Nunito"/>
              <a:sym typeface="Nunito"/>
            </a:endParaRPr>
          </a:p>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Afegim 100 unitats per a que </a:t>
            </a:r>
            <a:r>
              <a:rPr lang="ca" i="1">
                <a:solidFill>
                  <a:srgbClr val="003D98"/>
                </a:solidFill>
                <a:latin typeface="Nunito"/>
                <a:ea typeface="Nunito"/>
                <a:cs typeface="Nunito"/>
                <a:sym typeface="Nunito"/>
              </a:rPr>
              <a:t>c-a</a:t>
            </a:r>
            <a:r>
              <a:rPr lang="ca">
                <a:solidFill>
                  <a:srgbClr val="003D98"/>
                </a:solidFill>
                <a:latin typeface="Nunito"/>
                <a:ea typeface="Nunito"/>
                <a:cs typeface="Nunito"/>
                <a:sym typeface="Nunito"/>
              </a:rPr>
              <a:t> no sigui negatiu.</a:t>
            </a:r>
            <a:endParaRPr dirty="0">
              <a:solidFill>
                <a:srgbClr val="003D98"/>
              </a:solidFill>
              <a:latin typeface="Nunito"/>
              <a:ea typeface="Nunito"/>
              <a:cs typeface="Nunito"/>
              <a:sym typeface="Nunito"/>
            </a:endParaRPr>
          </a:p>
          <a:p>
            <a:pPr marL="0" lvl="0" indent="0" algn="ctr" rtl="0">
              <a:lnSpc>
                <a:spcPct val="150000"/>
              </a:lnSpc>
              <a:spcBef>
                <a:spcPts val="0"/>
              </a:spcBef>
              <a:spcAft>
                <a:spcPts val="0"/>
              </a:spcAft>
              <a:buNone/>
            </a:pPr>
            <a:r>
              <a:rPr lang="ca" i="1">
                <a:solidFill>
                  <a:srgbClr val="C51112"/>
                </a:solidFill>
                <a:latin typeface="Nunito"/>
                <a:ea typeface="Nunito"/>
                <a:cs typeface="Nunito"/>
                <a:sym typeface="Nunito"/>
              </a:rPr>
              <a:t>100(a-c)+(c-a)=100(a-c-1)+100+(c-a)=100(a-c-1)+90+(10+c-a)</a:t>
            </a:r>
            <a:endParaRPr i="1" dirty="0">
              <a:solidFill>
                <a:srgbClr val="C51112"/>
              </a:solidFill>
              <a:latin typeface="Nunito"/>
              <a:ea typeface="Nunito"/>
              <a:cs typeface="Nunito"/>
              <a:sym typeface="Nunito"/>
            </a:endParaRPr>
          </a:p>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Ara girem el número i ens queda </a:t>
            </a:r>
            <a:r>
              <a:rPr lang="ca" i="1">
                <a:solidFill>
                  <a:srgbClr val="003D98"/>
                </a:solidFill>
                <a:latin typeface="Nunito"/>
                <a:ea typeface="Nunito"/>
                <a:cs typeface="Nunito"/>
                <a:sym typeface="Nunito"/>
              </a:rPr>
              <a:t>100(c-a)+(a-c)</a:t>
            </a:r>
            <a:r>
              <a:rPr lang="ca">
                <a:solidFill>
                  <a:srgbClr val="003D98"/>
                </a:solidFill>
                <a:latin typeface="Nunito"/>
                <a:ea typeface="Nunito"/>
                <a:cs typeface="Nunito"/>
                <a:sym typeface="Nunito"/>
              </a:rPr>
              <a:t>.</a:t>
            </a:r>
            <a:endParaRPr dirty="0">
              <a:solidFill>
                <a:srgbClr val="003D98"/>
              </a:solidFill>
              <a:latin typeface="Nunito"/>
              <a:ea typeface="Nunito"/>
              <a:cs typeface="Nunito"/>
              <a:sym typeface="Nunito"/>
            </a:endParaRPr>
          </a:p>
          <a:p>
            <a:pPr marL="0" lvl="0" indent="0" algn="l" rtl="0">
              <a:lnSpc>
                <a:spcPct val="150000"/>
              </a:lnSpc>
              <a:spcBef>
                <a:spcPts val="0"/>
              </a:spcBef>
              <a:spcAft>
                <a:spcPts val="0"/>
              </a:spcAft>
              <a:buNone/>
            </a:pPr>
            <a:r>
              <a:rPr lang="ca">
                <a:solidFill>
                  <a:srgbClr val="003D98"/>
                </a:solidFill>
                <a:latin typeface="Nunito"/>
                <a:ea typeface="Nunito"/>
                <a:cs typeface="Nunito"/>
                <a:sym typeface="Nunito"/>
              </a:rPr>
              <a:t>Sumem els dos números:</a:t>
            </a:r>
            <a:endParaRPr dirty="0">
              <a:solidFill>
                <a:srgbClr val="003D98"/>
              </a:solidFill>
              <a:latin typeface="Nunito"/>
              <a:ea typeface="Nunito"/>
              <a:cs typeface="Nunito"/>
              <a:sym typeface="Nunito"/>
            </a:endParaRPr>
          </a:p>
          <a:p>
            <a:pPr marL="0" lvl="0" indent="0" algn="ctr" rtl="0">
              <a:lnSpc>
                <a:spcPct val="150000"/>
              </a:lnSpc>
              <a:spcBef>
                <a:spcPts val="0"/>
              </a:spcBef>
              <a:spcAft>
                <a:spcPts val="0"/>
              </a:spcAft>
              <a:buNone/>
            </a:pPr>
            <a:r>
              <a:rPr lang="ca">
                <a:solidFill>
                  <a:srgbClr val="C51112"/>
                </a:solidFill>
                <a:latin typeface="Nunito"/>
                <a:ea typeface="Nunito"/>
                <a:cs typeface="Nunito"/>
                <a:sym typeface="Nunito"/>
              </a:rPr>
              <a:t>[</a:t>
            </a:r>
            <a:r>
              <a:rPr lang="ca" i="1">
                <a:solidFill>
                  <a:srgbClr val="C51112"/>
                </a:solidFill>
                <a:latin typeface="Nunito"/>
                <a:ea typeface="Nunito"/>
                <a:cs typeface="Nunito"/>
                <a:sym typeface="Nunito"/>
              </a:rPr>
              <a:t>100(a-c-1)+90+(10+c-a)</a:t>
            </a:r>
            <a:r>
              <a:rPr lang="ca">
                <a:solidFill>
                  <a:srgbClr val="C51112"/>
                </a:solidFill>
                <a:latin typeface="Nunito"/>
                <a:ea typeface="Nunito"/>
                <a:cs typeface="Nunito"/>
                <a:sym typeface="Nunito"/>
              </a:rPr>
              <a:t>]+[</a:t>
            </a:r>
            <a:r>
              <a:rPr lang="ca" i="1">
                <a:solidFill>
                  <a:srgbClr val="C51112"/>
                </a:solidFill>
                <a:latin typeface="Nunito"/>
                <a:ea typeface="Nunito"/>
                <a:cs typeface="Nunito"/>
                <a:sym typeface="Nunito"/>
              </a:rPr>
              <a:t>100(10+c-a)+90+(a-c-1)</a:t>
            </a:r>
            <a:r>
              <a:rPr lang="ca">
                <a:solidFill>
                  <a:srgbClr val="C51112"/>
                </a:solidFill>
                <a:latin typeface="Nunito"/>
                <a:ea typeface="Nunito"/>
                <a:cs typeface="Nunito"/>
                <a:sym typeface="Nunito"/>
              </a:rPr>
              <a:t>]=</a:t>
            </a:r>
            <a:endParaRPr dirty="0">
              <a:solidFill>
                <a:srgbClr val="C51112"/>
              </a:solidFill>
              <a:latin typeface="Nunito"/>
              <a:ea typeface="Nunito"/>
              <a:cs typeface="Nunito"/>
              <a:sym typeface="Nunito"/>
            </a:endParaRPr>
          </a:p>
          <a:p>
            <a:pPr marL="0" lvl="0" indent="0" algn="ctr" rtl="0">
              <a:lnSpc>
                <a:spcPct val="150000"/>
              </a:lnSpc>
              <a:spcBef>
                <a:spcPts val="0"/>
              </a:spcBef>
              <a:spcAft>
                <a:spcPts val="0"/>
              </a:spcAft>
              <a:buNone/>
            </a:pPr>
            <a:r>
              <a:rPr lang="ca" i="1">
                <a:solidFill>
                  <a:srgbClr val="C51112"/>
                </a:solidFill>
                <a:latin typeface="Nunito"/>
                <a:ea typeface="Nunito"/>
                <a:cs typeface="Nunito"/>
                <a:sym typeface="Nunito"/>
              </a:rPr>
              <a:t>100(10+c-a+a-c-1)+180+(10+c-a+a-c-1)=900+180+9=</a:t>
            </a:r>
            <a:r>
              <a:rPr lang="ca" b="1" i="1">
                <a:solidFill>
                  <a:srgbClr val="C51112"/>
                </a:solidFill>
                <a:latin typeface="Nunito"/>
                <a:ea typeface="Nunito"/>
                <a:cs typeface="Nunito"/>
                <a:sym typeface="Nunito"/>
              </a:rPr>
              <a:t>1089</a:t>
            </a:r>
            <a:endParaRPr b="1" i="1" dirty="0">
              <a:solidFill>
                <a:srgbClr val="C51112"/>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BFCF1530-0917-BD2F-EC2C-0E2C14CECB71}"/>
              </a:ext>
            </a:extLst>
          </p:cNvPr>
          <p:cNvSpPr>
            <a:spLocks noGrp="1"/>
          </p:cNvSpPr>
          <p:nvPr>
            <p:ph type="ctrTitle"/>
          </p:nvPr>
        </p:nvSpPr>
        <p:spPr/>
        <p:txBody>
          <a:bodyPr/>
          <a:lstStyle/>
          <a:p>
            <a:r>
              <a:rPr lang="ca-ES" dirty="0"/>
              <a:t>FIBONACCI</a:t>
            </a:r>
          </a:p>
        </p:txBody>
      </p:sp>
    </p:spTree>
    <p:extLst>
      <p:ext uri="{BB962C8B-B14F-4D97-AF65-F5344CB8AC3E}">
        <p14:creationId xmlns:p14="http://schemas.microsoft.com/office/powerpoint/2010/main" val="922384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ál es la relación entre un juego de cartas y el calendario? - Quora">
            <a:extLst>
              <a:ext uri="{FF2B5EF4-FFF2-40B4-BE49-F238E27FC236}">
                <a16:creationId xmlns:a16="http://schemas.microsoft.com/office/drawing/2014/main" id="{994E35EC-DAD2-6DA5-A2D8-DE6420182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1801" y="2910038"/>
            <a:ext cx="4740919" cy="20475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505C84-36F9-690D-0CDA-21A072EDB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962"/>
          <a:stretch/>
        </p:blipFill>
        <p:spPr bwMode="auto">
          <a:xfrm>
            <a:off x="1168083" y="152400"/>
            <a:ext cx="4440238" cy="24193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tge 5">
            <a:extLst>
              <a:ext uri="{FF2B5EF4-FFF2-40B4-BE49-F238E27FC236}">
                <a16:creationId xmlns:a16="http://schemas.microsoft.com/office/drawing/2014/main" id="{7B184508-B619-437E-1191-63786C7DD869}"/>
              </a:ext>
            </a:extLst>
          </p:cNvPr>
          <p:cNvPicPr>
            <a:picLocks noChangeAspect="1"/>
          </p:cNvPicPr>
          <p:nvPr/>
        </p:nvPicPr>
        <p:blipFill>
          <a:blip r:embed="rId4"/>
          <a:stretch>
            <a:fillRect/>
          </a:stretch>
        </p:blipFill>
        <p:spPr>
          <a:xfrm>
            <a:off x="6692260" y="152400"/>
            <a:ext cx="2233462" cy="2233462"/>
          </a:xfrm>
          <a:prstGeom prst="rect">
            <a:avLst/>
          </a:prstGeom>
        </p:spPr>
      </p:pic>
    </p:spTree>
    <p:extLst>
      <p:ext uri="{BB962C8B-B14F-4D97-AF65-F5344CB8AC3E}">
        <p14:creationId xmlns:p14="http://schemas.microsoft.com/office/powerpoint/2010/main" val="49501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B43350-915E-E815-6273-A86E15EF1BE6}"/>
              </a:ext>
            </a:extLst>
          </p:cNvPr>
          <p:cNvSpPr/>
          <p:nvPr/>
        </p:nvSpPr>
        <p:spPr>
          <a:xfrm>
            <a:off x="0" y="-1"/>
            <a:ext cx="9144000" cy="51435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ca-ES"/>
          </a:p>
        </p:txBody>
      </p:sp>
      <p:pic>
        <p:nvPicPr>
          <p:cNvPr id="8" name="Imatge 7" descr="\documentclass{article}&#10;\usepackage{amsmath, amsfonts, amssymb, colortbl}&#10;\usepackage[dvipsnames]{xcolor}&#10;\pagestyle{empty}&#10;\usepackage[version=4]{mhchem}&#10;\usepackage[margin = 1.5in]{geometry}&#10;\usepackage{booktabs}&#10;\usepackage{multirow}&#10;\def\arraystretch{1.5}&#10;\usepackage{graphicx}&#10;\usepackage{arydshln}&#10;&#10;\begin{document}&#10;\color{white}&#10;$$&#10;\boldsymbol{&#10;f_n=\frac{\varphi^n-(-\varphi)^{-n}}{\sqrt{5}}&#10;}&#10;$$&#10;&#10;\end{document}" title="IguanaTex Bitmap Display">
            <a:extLst>
              <a:ext uri="{FF2B5EF4-FFF2-40B4-BE49-F238E27FC236}">
                <a16:creationId xmlns:a16="http://schemas.microsoft.com/office/drawing/2014/main" id="{8DC1640D-C108-4577-0FBB-182735867902}"/>
              </a:ext>
            </a:extLst>
          </p:cNvPr>
          <p:cNvPicPr>
            <a:picLocks noChangeAspect="1"/>
          </p:cNvPicPr>
          <p:nvPr>
            <p:custDataLst>
              <p:tags r:id="rId1"/>
            </p:custDataLst>
          </p:nvPr>
        </p:nvPicPr>
        <p:blipFill>
          <a:blip r:embed="rId3"/>
          <a:stretch>
            <a:fillRect/>
          </a:stretch>
        </p:blipFill>
        <p:spPr>
          <a:xfrm>
            <a:off x="1791444" y="1845500"/>
            <a:ext cx="5561111" cy="1452498"/>
          </a:xfrm>
          <a:prstGeom prst="rect">
            <a:avLst/>
          </a:prstGeom>
        </p:spPr>
      </p:pic>
    </p:spTree>
    <p:extLst>
      <p:ext uri="{BB962C8B-B14F-4D97-AF65-F5344CB8AC3E}">
        <p14:creationId xmlns:p14="http://schemas.microsoft.com/office/powerpoint/2010/main" val="107667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6115022" y="0"/>
            <a:ext cx="2357437" cy="5143500"/>
          </a:xfrm>
          <a:prstGeom prst="rect">
            <a:avLst/>
          </a:prstGeom>
          <a:noFill/>
          <a:ln>
            <a:noFill/>
          </a:ln>
        </p:spPr>
      </p:pic>
      <p:sp>
        <p:nvSpPr>
          <p:cNvPr id="2" name="QuadreDeText 1">
            <a:extLst>
              <a:ext uri="{FF2B5EF4-FFF2-40B4-BE49-F238E27FC236}">
                <a16:creationId xmlns:a16="http://schemas.microsoft.com/office/drawing/2014/main" id="{5183865A-95DE-5BDB-64EB-CA8DCB88ED4B}"/>
              </a:ext>
            </a:extLst>
          </p:cNvPr>
          <p:cNvSpPr txBox="1"/>
          <p:nvPr/>
        </p:nvSpPr>
        <p:spPr>
          <a:xfrm>
            <a:off x="2924007" y="457967"/>
            <a:ext cx="2357437" cy="2344616"/>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4/4</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6/6</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8/8</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10/10</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12/12</a:t>
            </a:r>
          </a:p>
        </p:txBody>
      </p:sp>
      <p:sp>
        <p:nvSpPr>
          <p:cNvPr id="3" name="QuadreDeText 2">
            <a:extLst>
              <a:ext uri="{FF2B5EF4-FFF2-40B4-BE49-F238E27FC236}">
                <a16:creationId xmlns:a16="http://schemas.microsoft.com/office/drawing/2014/main" id="{855ABEEB-8E47-F932-261E-DBD3ECD1D9F6}"/>
              </a:ext>
            </a:extLst>
          </p:cNvPr>
          <p:cNvSpPr txBox="1"/>
          <p:nvPr/>
        </p:nvSpPr>
        <p:spPr>
          <a:xfrm>
            <a:off x="4840702" y="457967"/>
            <a:ext cx="2357437" cy="2344616"/>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0/3</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5/9</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9/5</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7/11</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11/7</a:t>
            </a:r>
          </a:p>
        </p:txBody>
      </p:sp>
      <p:sp>
        <p:nvSpPr>
          <p:cNvPr id="4" name="QuadreDeText 3">
            <a:extLst>
              <a:ext uri="{FF2B5EF4-FFF2-40B4-BE49-F238E27FC236}">
                <a16:creationId xmlns:a16="http://schemas.microsoft.com/office/drawing/2014/main" id="{3721B95D-8F12-8963-CAAA-449F25EE5491}"/>
              </a:ext>
            </a:extLst>
          </p:cNvPr>
          <p:cNvSpPr txBox="1"/>
          <p:nvPr/>
        </p:nvSpPr>
        <p:spPr>
          <a:xfrm>
            <a:off x="122842" y="3158280"/>
            <a:ext cx="9453563" cy="1882951"/>
          </a:xfrm>
          <a:prstGeom prst="rect">
            <a:avLst/>
          </a:prstGeom>
          <a:noFill/>
        </p:spPr>
        <p:txBody>
          <a:bodyPr wrap="square" rtlCol="0">
            <a:spAutoFit/>
          </a:bodyPr>
          <a:lstStyle/>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4</a:t>
            </a:r>
            <a:r>
              <a:rPr lang="ca-ES" sz="2000" baseline="30000" dirty="0">
                <a:latin typeface="Georgia" panose="02040502050405020303" pitchFamily="18" charset="0"/>
              </a:rPr>
              <a:t>th</a:t>
            </a:r>
            <a:r>
              <a:rPr lang="ca-ES" sz="2000" dirty="0">
                <a:latin typeface="Georgia" panose="02040502050405020303" pitchFamily="18" charset="0"/>
              </a:rPr>
              <a:t> </a:t>
            </a:r>
            <a:r>
              <a:rPr lang="ca-ES" sz="2000" dirty="0" err="1">
                <a:latin typeface="Georgia" panose="02040502050405020303" pitchFamily="18" charset="0"/>
              </a:rPr>
              <a:t>July</a:t>
            </a:r>
            <a:r>
              <a:rPr lang="ca-ES" sz="2000" dirty="0">
                <a:latin typeface="Georgia" panose="02040502050405020303" pitchFamily="18" charset="0"/>
              </a:rPr>
              <a:t> – EEUU</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2 de </a:t>
            </a:r>
            <a:r>
              <a:rPr lang="ca-ES" sz="2000" dirty="0" err="1">
                <a:latin typeface="Georgia" panose="02040502050405020303" pitchFamily="18" charset="0"/>
              </a:rPr>
              <a:t>mayo</a:t>
            </a:r>
            <a:r>
              <a:rPr lang="ca-ES" sz="2000" dirty="0">
                <a:latin typeface="Georgia" panose="02040502050405020303" pitchFamily="18" charset="0"/>
              </a:rPr>
              <a:t> – Madrid</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a:latin typeface="Georgia" panose="02040502050405020303" pitchFamily="18" charset="0"/>
              </a:rPr>
              <a:t> St. Esteve – Catalunya (26/12)</a:t>
            </a:r>
          </a:p>
          <a:p>
            <a:pPr marL="285750" indent="-285750">
              <a:lnSpc>
                <a:spcPct val="150000"/>
              </a:lnSpc>
              <a:buBlip>
                <a:blip r:embed="rId4">
                  <a:extLst>
                    <a:ext uri="{96DAC541-7B7A-43D3-8B79-37D633B846F1}">
                      <asvg:svgBlip xmlns:asvg="http://schemas.microsoft.com/office/drawing/2016/SVG/main" r:embed="rId5"/>
                    </a:ext>
                  </a:extLst>
                </a:blip>
              </a:buBlip>
            </a:pPr>
            <a:r>
              <a:rPr lang="ca-ES" sz="2000" dirty="0" err="1">
                <a:latin typeface="Georgia" panose="02040502050405020303" pitchFamily="18" charset="0"/>
              </a:rPr>
              <a:t>Virgen</a:t>
            </a:r>
            <a:r>
              <a:rPr lang="ca-ES" sz="2000" dirty="0">
                <a:latin typeface="Georgia" panose="02040502050405020303" pitchFamily="18" charset="0"/>
              </a:rPr>
              <a:t> de la </a:t>
            </a:r>
            <a:r>
              <a:rPr lang="ca-ES" sz="2000" dirty="0" err="1">
                <a:latin typeface="Georgia" panose="02040502050405020303" pitchFamily="18" charset="0"/>
              </a:rPr>
              <a:t>Candelaria</a:t>
            </a:r>
            <a:r>
              <a:rPr lang="ca-ES" sz="2000" dirty="0">
                <a:latin typeface="Georgia" panose="02040502050405020303" pitchFamily="18" charset="0"/>
              </a:rPr>
              <a:t> – </a:t>
            </a:r>
            <a:r>
              <a:rPr lang="ca-ES" sz="2000" dirty="0" err="1">
                <a:latin typeface="Georgia" panose="02040502050405020303" pitchFamily="18" charset="0"/>
              </a:rPr>
              <a:t>Canarias</a:t>
            </a:r>
            <a:r>
              <a:rPr lang="ca-ES" sz="2000" dirty="0">
                <a:latin typeface="Georgia" panose="02040502050405020303" pitchFamily="18" charset="0"/>
              </a:rPr>
              <a:t> (15/8)</a:t>
            </a:r>
          </a:p>
        </p:txBody>
      </p:sp>
      <p:pic>
        <p:nvPicPr>
          <p:cNvPr id="5" name="Picture 2" descr="A Life in Games: The Playful Genius of John Conway | WIRED">
            <a:extLst>
              <a:ext uri="{FF2B5EF4-FFF2-40B4-BE49-F238E27FC236}">
                <a16:creationId xmlns:a16="http://schemas.microsoft.com/office/drawing/2014/main" id="{C553E2BB-B423-1387-97C7-8F274D3106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57" y="1401405"/>
            <a:ext cx="2204444" cy="1654606"/>
          </a:xfrm>
          <a:prstGeom prst="rect">
            <a:avLst/>
          </a:prstGeom>
          <a:ln w="28575">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p:nvPr/>
        </p:nvSpPr>
        <p:spPr>
          <a:xfrm>
            <a:off x="3906550" y="412325"/>
            <a:ext cx="950400" cy="40044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1"/>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Fibonacci</a:t>
            </a:r>
            <a:endParaRPr dirty="0"/>
          </a:p>
        </p:txBody>
      </p:sp>
      <p:sp>
        <p:nvSpPr>
          <p:cNvPr id="246" name="Google Shape;246;p31"/>
          <p:cNvSpPr/>
          <p:nvPr/>
        </p:nvSpPr>
        <p:spPr>
          <a:xfrm>
            <a:off x="4018350" y="517100"/>
            <a:ext cx="356400" cy="349500"/>
          </a:xfrm>
          <a:prstGeom prst="ellipse">
            <a:avLst/>
          </a:prstGeom>
          <a:noFill/>
          <a:ln w="19050"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 name="Google Shape;247;p31"/>
          <p:cNvSpPr/>
          <p:nvPr/>
        </p:nvSpPr>
        <p:spPr>
          <a:xfrm>
            <a:off x="4018350" y="921188"/>
            <a:ext cx="356400" cy="349500"/>
          </a:xfrm>
          <a:prstGeom prst="ellipse">
            <a:avLst/>
          </a:prstGeom>
          <a:noFill/>
          <a:ln w="19050"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 name="Google Shape;248;p31"/>
          <p:cNvSpPr/>
          <p:nvPr/>
        </p:nvSpPr>
        <p:spPr>
          <a:xfrm>
            <a:off x="4388725" y="649925"/>
            <a:ext cx="264825" cy="433275"/>
          </a:xfrm>
          <a:custGeom>
            <a:avLst/>
            <a:gdLst/>
            <a:ahLst/>
            <a:cxnLst/>
            <a:rect l="l" t="t" r="r" b="b"/>
            <a:pathLst>
              <a:path w="10593" h="17331" extrusionOk="0">
                <a:moveTo>
                  <a:pt x="280" y="17331"/>
                </a:moveTo>
                <a:cubicBezTo>
                  <a:pt x="1724" y="16772"/>
                  <a:pt x="7362" y="15794"/>
                  <a:pt x="8946" y="13977"/>
                </a:cubicBezTo>
                <a:cubicBezTo>
                  <a:pt x="10530" y="12160"/>
                  <a:pt x="11276" y="8759"/>
                  <a:pt x="9785" y="6429"/>
                </a:cubicBezTo>
                <a:cubicBezTo>
                  <a:pt x="8294" y="4100"/>
                  <a:pt x="1631" y="1072"/>
                  <a:pt x="0" y="0"/>
                </a:cubicBezTo>
              </a:path>
            </a:pathLst>
          </a:custGeom>
          <a:noFill/>
          <a:ln w="19050" cap="flat" cmpd="sng">
            <a:solidFill>
              <a:srgbClr val="003D98"/>
            </a:solidFill>
            <a:prstDash val="solid"/>
            <a:round/>
            <a:headEnd type="none" w="med" len="med"/>
            <a:tailEnd type="stealth" w="med" len="med"/>
          </a:ln>
        </p:spPr>
      </p:sp>
      <p:sp>
        <p:nvSpPr>
          <p:cNvPr id="249" name="Google Shape;249;p31"/>
          <p:cNvSpPr txBox="1"/>
          <p:nvPr/>
        </p:nvSpPr>
        <p:spPr>
          <a:xfrm>
            <a:off x="4620925" y="703625"/>
            <a:ext cx="279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b="1">
                <a:solidFill>
                  <a:srgbClr val="003D98"/>
                </a:solidFill>
                <a:latin typeface="Nunito"/>
                <a:ea typeface="Nunito"/>
                <a:cs typeface="Nunito"/>
                <a:sym typeface="Nunito"/>
              </a:rPr>
              <a:t>+</a:t>
            </a:r>
            <a:endParaRPr b="1" dirty="0">
              <a:solidFill>
                <a:srgbClr val="003D98"/>
              </a:solidFill>
              <a:latin typeface="Nunito"/>
              <a:ea typeface="Nunito"/>
              <a:cs typeface="Nunito"/>
              <a:sym typeface="Nunito"/>
            </a:endParaRPr>
          </a:p>
        </p:txBody>
      </p:sp>
      <p:sp>
        <p:nvSpPr>
          <p:cNvPr id="250" name="Google Shape;250;p31"/>
          <p:cNvSpPr/>
          <p:nvPr/>
        </p:nvSpPr>
        <p:spPr>
          <a:xfrm>
            <a:off x="4018350" y="1325275"/>
            <a:ext cx="356400" cy="349500"/>
          </a:xfrm>
          <a:prstGeom prst="ellipse">
            <a:avLst/>
          </a:prstGeom>
          <a:noFill/>
          <a:ln w="19050"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31"/>
          <p:cNvSpPr/>
          <p:nvPr/>
        </p:nvSpPr>
        <p:spPr>
          <a:xfrm>
            <a:off x="4374750" y="1111175"/>
            <a:ext cx="293175" cy="402700"/>
          </a:xfrm>
          <a:custGeom>
            <a:avLst/>
            <a:gdLst/>
            <a:ahLst/>
            <a:cxnLst/>
            <a:rect l="l" t="t" r="r" b="b"/>
            <a:pathLst>
              <a:path w="11727" h="16108" extrusionOk="0">
                <a:moveTo>
                  <a:pt x="0" y="16108"/>
                </a:moveTo>
                <a:cubicBezTo>
                  <a:pt x="1724" y="15409"/>
                  <a:pt x="8574" y="13855"/>
                  <a:pt x="10344" y="11916"/>
                </a:cubicBezTo>
                <a:cubicBezTo>
                  <a:pt x="12115" y="9977"/>
                  <a:pt x="12161" y="6458"/>
                  <a:pt x="10623" y="4472"/>
                </a:cubicBezTo>
                <a:cubicBezTo>
                  <a:pt x="9086" y="2486"/>
                  <a:pt x="2703" y="745"/>
                  <a:pt x="1119" y="0"/>
                </a:cubicBezTo>
              </a:path>
            </a:pathLst>
          </a:custGeom>
          <a:noFill/>
          <a:ln w="19050" cap="flat" cmpd="sng">
            <a:solidFill>
              <a:srgbClr val="003D98"/>
            </a:solidFill>
            <a:prstDash val="solid"/>
            <a:round/>
            <a:headEnd type="none" w="med" len="med"/>
            <a:tailEnd type="stealth" w="med" len="med"/>
          </a:ln>
        </p:spPr>
      </p:sp>
      <p:sp>
        <p:nvSpPr>
          <p:cNvPr id="252" name="Google Shape;252;p31"/>
          <p:cNvSpPr txBox="1"/>
          <p:nvPr/>
        </p:nvSpPr>
        <p:spPr>
          <a:xfrm>
            <a:off x="4620925" y="1071425"/>
            <a:ext cx="279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b="1">
                <a:solidFill>
                  <a:srgbClr val="003D98"/>
                </a:solidFill>
                <a:latin typeface="Nunito"/>
                <a:ea typeface="Nunito"/>
                <a:cs typeface="Nunito"/>
                <a:sym typeface="Nunito"/>
              </a:rPr>
              <a:t>+</a:t>
            </a:r>
            <a:endParaRPr b="1" dirty="0">
              <a:solidFill>
                <a:srgbClr val="003D98"/>
              </a:solidFill>
              <a:latin typeface="Nunito"/>
              <a:ea typeface="Nunito"/>
              <a:cs typeface="Nunito"/>
              <a:sym typeface="Nunito"/>
            </a:endParaRPr>
          </a:p>
        </p:txBody>
      </p:sp>
      <p:sp>
        <p:nvSpPr>
          <p:cNvPr id="253" name="Google Shape;253;p31"/>
          <p:cNvSpPr/>
          <p:nvPr/>
        </p:nvSpPr>
        <p:spPr>
          <a:xfrm>
            <a:off x="4018350" y="1749900"/>
            <a:ext cx="356400" cy="349500"/>
          </a:xfrm>
          <a:prstGeom prst="ellipse">
            <a:avLst/>
          </a:prstGeom>
          <a:noFill/>
          <a:ln w="19050"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1"/>
          <p:cNvSpPr/>
          <p:nvPr/>
        </p:nvSpPr>
        <p:spPr>
          <a:xfrm>
            <a:off x="4374750" y="1535175"/>
            <a:ext cx="293825" cy="403325"/>
          </a:xfrm>
          <a:custGeom>
            <a:avLst/>
            <a:gdLst/>
            <a:ahLst/>
            <a:cxnLst/>
            <a:rect l="l" t="t" r="r" b="b"/>
            <a:pathLst>
              <a:path w="11753" h="16133" extrusionOk="0">
                <a:moveTo>
                  <a:pt x="0" y="16133"/>
                </a:moveTo>
                <a:cubicBezTo>
                  <a:pt x="1724" y="15434"/>
                  <a:pt x="8574" y="13880"/>
                  <a:pt x="10344" y="11941"/>
                </a:cubicBezTo>
                <a:cubicBezTo>
                  <a:pt x="12115" y="10002"/>
                  <a:pt x="12228" y="6487"/>
                  <a:pt x="10623" y="4497"/>
                </a:cubicBezTo>
                <a:cubicBezTo>
                  <a:pt x="9019" y="2507"/>
                  <a:pt x="2368" y="750"/>
                  <a:pt x="717" y="0"/>
                </a:cubicBezTo>
              </a:path>
            </a:pathLst>
          </a:custGeom>
          <a:noFill/>
          <a:ln w="19050" cap="flat" cmpd="sng">
            <a:solidFill>
              <a:srgbClr val="003D98"/>
            </a:solidFill>
            <a:prstDash val="solid"/>
            <a:round/>
            <a:headEnd type="none" w="med" len="med"/>
            <a:tailEnd type="stealth" w="med" len="med"/>
          </a:ln>
        </p:spPr>
      </p:sp>
      <p:sp>
        <p:nvSpPr>
          <p:cNvPr id="255" name="Google Shape;255;p31"/>
          <p:cNvSpPr txBox="1"/>
          <p:nvPr/>
        </p:nvSpPr>
        <p:spPr>
          <a:xfrm>
            <a:off x="4620925" y="1496050"/>
            <a:ext cx="279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b="1">
                <a:solidFill>
                  <a:srgbClr val="003D98"/>
                </a:solidFill>
                <a:latin typeface="Nunito"/>
                <a:ea typeface="Nunito"/>
                <a:cs typeface="Nunito"/>
                <a:sym typeface="Nunito"/>
              </a:rPr>
              <a:t>+</a:t>
            </a:r>
            <a:endParaRPr b="1" dirty="0">
              <a:solidFill>
                <a:srgbClr val="003D98"/>
              </a:solidFill>
              <a:latin typeface="Nunito"/>
              <a:ea typeface="Nunito"/>
              <a:cs typeface="Nunito"/>
              <a:sym typeface="Nunito"/>
            </a:endParaRPr>
          </a:p>
        </p:txBody>
      </p:sp>
      <p:sp>
        <p:nvSpPr>
          <p:cNvPr id="256" name="Google Shape;256;p31"/>
          <p:cNvSpPr/>
          <p:nvPr/>
        </p:nvSpPr>
        <p:spPr>
          <a:xfrm>
            <a:off x="4018350" y="2146100"/>
            <a:ext cx="356400" cy="349500"/>
          </a:xfrm>
          <a:prstGeom prst="ellipse">
            <a:avLst/>
          </a:prstGeom>
          <a:noFill/>
          <a:ln w="19050"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31"/>
          <p:cNvSpPr/>
          <p:nvPr/>
        </p:nvSpPr>
        <p:spPr>
          <a:xfrm>
            <a:off x="4374750" y="1957325"/>
            <a:ext cx="293150" cy="377375"/>
          </a:xfrm>
          <a:custGeom>
            <a:avLst/>
            <a:gdLst/>
            <a:ahLst/>
            <a:cxnLst/>
            <a:rect l="l" t="t" r="r" b="b"/>
            <a:pathLst>
              <a:path w="11726" h="15095" extrusionOk="0">
                <a:moveTo>
                  <a:pt x="0" y="15095"/>
                </a:moveTo>
                <a:cubicBezTo>
                  <a:pt x="1724" y="14396"/>
                  <a:pt x="8574" y="12842"/>
                  <a:pt x="10344" y="10903"/>
                </a:cubicBezTo>
                <a:cubicBezTo>
                  <a:pt x="12115" y="8964"/>
                  <a:pt x="12158" y="5276"/>
                  <a:pt x="10623" y="3459"/>
                </a:cubicBezTo>
                <a:cubicBezTo>
                  <a:pt x="9088" y="1642"/>
                  <a:pt x="2716" y="577"/>
                  <a:pt x="1135" y="0"/>
                </a:cubicBezTo>
              </a:path>
            </a:pathLst>
          </a:custGeom>
          <a:noFill/>
          <a:ln w="19050" cap="flat" cmpd="sng">
            <a:solidFill>
              <a:srgbClr val="003D98"/>
            </a:solidFill>
            <a:prstDash val="solid"/>
            <a:round/>
            <a:headEnd type="none" w="med" len="med"/>
            <a:tailEnd type="stealth" w="med" len="med"/>
          </a:ln>
        </p:spPr>
      </p:sp>
      <p:sp>
        <p:nvSpPr>
          <p:cNvPr id="258" name="Google Shape;258;p31"/>
          <p:cNvSpPr txBox="1"/>
          <p:nvPr/>
        </p:nvSpPr>
        <p:spPr>
          <a:xfrm>
            <a:off x="4620925" y="1892250"/>
            <a:ext cx="279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b="1">
                <a:solidFill>
                  <a:srgbClr val="003D98"/>
                </a:solidFill>
                <a:latin typeface="Nunito"/>
                <a:ea typeface="Nunito"/>
                <a:cs typeface="Nunito"/>
                <a:sym typeface="Nunito"/>
              </a:rPr>
              <a:t>+</a:t>
            </a:r>
            <a:endParaRPr b="1" dirty="0">
              <a:solidFill>
                <a:srgbClr val="003D98"/>
              </a:solidFill>
              <a:latin typeface="Nunito"/>
              <a:ea typeface="Nunito"/>
              <a:cs typeface="Nunito"/>
              <a:sym typeface="Nunito"/>
            </a:endParaRPr>
          </a:p>
        </p:txBody>
      </p:sp>
      <p:sp>
        <p:nvSpPr>
          <p:cNvPr id="259" name="Google Shape;259;p31"/>
          <p:cNvSpPr txBox="1"/>
          <p:nvPr/>
        </p:nvSpPr>
        <p:spPr>
          <a:xfrm rot="5400000">
            <a:off x="3964975" y="2634550"/>
            <a:ext cx="543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sz="1600" b="1">
                <a:solidFill>
                  <a:srgbClr val="003D98"/>
                </a:solidFill>
                <a:latin typeface="Nunito"/>
                <a:ea typeface="Nunito"/>
                <a:cs typeface="Nunito"/>
                <a:sym typeface="Nunito"/>
              </a:rPr>
              <a:t>. . .</a:t>
            </a:r>
            <a:endParaRPr sz="1600" b="1" dirty="0">
              <a:solidFill>
                <a:srgbClr val="003D98"/>
              </a:solidFill>
              <a:latin typeface="Nunito"/>
              <a:ea typeface="Nunito"/>
              <a:cs typeface="Nunito"/>
              <a:sym typeface="Nunito"/>
            </a:endParaRPr>
          </a:p>
        </p:txBody>
      </p:sp>
      <p:sp>
        <p:nvSpPr>
          <p:cNvPr id="260" name="Google Shape;260;p31"/>
          <p:cNvSpPr/>
          <p:nvPr/>
        </p:nvSpPr>
        <p:spPr>
          <a:xfrm>
            <a:off x="3903000" y="4546475"/>
            <a:ext cx="950400" cy="2088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31"/>
          <p:cNvSpPr/>
          <p:nvPr/>
        </p:nvSpPr>
        <p:spPr>
          <a:xfrm>
            <a:off x="4856950" y="3027925"/>
            <a:ext cx="513050" cy="1635300"/>
          </a:xfrm>
          <a:custGeom>
            <a:avLst/>
            <a:gdLst/>
            <a:ahLst/>
            <a:cxnLst/>
            <a:rect l="l" t="t" r="r" b="b"/>
            <a:pathLst>
              <a:path w="20522" h="65412" extrusionOk="0">
                <a:moveTo>
                  <a:pt x="1398" y="0"/>
                </a:moveTo>
                <a:cubicBezTo>
                  <a:pt x="4054" y="4147"/>
                  <a:pt x="14397" y="16213"/>
                  <a:pt x="17332" y="24879"/>
                </a:cubicBezTo>
                <a:cubicBezTo>
                  <a:pt x="20267" y="33545"/>
                  <a:pt x="21898" y="45240"/>
                  <a:pt x="19009" y="51995"/>
                </a:cubicBezTo>
                <a:cubicBezTo>
                  <a:pt x="16120" y="58751"/>
                  <a:pt x="3168" y="63176"/>
                  <a:pt x="0" y="65412"/>
                </a:cubicBezTo>
              </a:path>
            </a:pathLst>
          </a:custGeom>
          <a:noFill/>
          <a:ln w="28575" cap="flat" cmpd="sng">
            <a:solidFill>
              <a:srgbClr val="003D98"/>
            </a:solidFill>
            <a:prstDash val="solid"/>
            <a:round/>
            <a:headEnd type="none" w="med" len="med"/>
            <a:tailEnd type="stealth" w="med" len="med"/>
          </a:ln>
        </p:spPr>
      </p:sp>
      <p:sp>
        <p:nvSpPr>
          <p:cNvPr id="262" name="Google Shape;262;p31"/>
          <p:cNvSpPr txBox="1"/>
          <p:nvPr/>
        </p:nvSpPr>
        <p:spPr>
          <a:xfrm>
            <a:off x="5342750" y="3766350"/>
            <a:ext cx="279600" cy="31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ca" sz="2300" b="1">
                <a:solidFill>
                  <a:srgbClr val="003D98"/>
                </a:solidFill>
                <a:latin typeface="Nunito"/>
                <a:ea typeface="Nunito"/>
                <a:cs typeface="Nunito"/>
                <a:sym typeface="Nunito"/>
              </a:rPr>
              <a:t>+</a:t>
            </a:r>
            <a:endParaRPr sz="2300" b="1" dirty="0">
              <a:solidFill>
                <a:srgbClr val="003D98"/>
              </a:solidFill>
              <a:latin typeface="Nunito"/>
              <a:ea typeface="Nunito"/>
              <a:cs typeface="Nunito"/>
              <a:sym typeface="Nunito"/>
            </a:endParaRPr>
          </a:p>
        </p:txBody>
      </p:sp>
      <p:graphicFrame>
        <p:nvGraphicFramePr>
          <p:cNvPr id="263" name="Google Shape;263;p31"/>
          <p:cNvGraphicFramePr/>
          <p:nvPr/>
        </p:nvGraphicFramePr>
        <p:xfrm>
          <a:off x="3216775" y="514550"/>
          <a:ext cx="726300" cy="4358310"/>
        </p:xfrm>
        <a:graphic>
          <a:graphicData uri="http://schemas.openxmlformats.org/drawingml/2006/table">
            <a:tbl>
              <a:tblPr>
                <a:noFill/>
                <a:tableStyleId>{7DCE4D21-3FFF-45A8-9744-7F1A7E744189}</a:tableStyleId>
              </a:tblPr>
              <a:tblGrid>
                <a:gridCol w="726300">
                  <a:extLst>
                    <a:ext uri="{9D8B030D-6E8A-4147-A177-3AD203B41FA5}">
                      <a16:colId xmlns:a16="http://schemas.microsoft.com/office/drawing/2014/main" val="20000"/>
                    </a:ext>
                  </a:extLst>
                </a:gridCol>
              </a:tblGrid>
              <a:tr h="396200">
                <a:tc>
                  <a:txBody>
                    <a:bodyPr/>
                    <a:lstStyle/>
                    <a:p>
                      <a:pPr marL="0" lvl="0" indent="0" algn="ctr" rtl="0">
                        <a:spcBef>
                          <a:spcPts val="0"/>
                        </a:spcBef>
                        <a:spcAft>
                          <a:spcPts val="0"/>
                        </a:spcAft>
                        <a:buNone/>
                      </a:pPr>
                      <a:r>
                        <a:rPr lang="ca">
                          <a:solidFill>
                            <a:srgbClr val="003D98"/>
                          </a:solidFill>
                        </a:rPr>
                        <a:t>1</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ca">
                          <a:solidFill>
                            <a:srgbClr val="003D98"/>
                          </a:solidFill>
                        </a:rPr>
                        <a:t>2</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ca">
                          <a:solidFill>
                            <a:srgbClr val="003D98"/>
                          </a:solidFill>
                        </a:rPr>
                        <a:t>3</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ca">
                          <a:solidFill>
                            <a:srgbClr val="003D98"/>
                          </a:solidFill>
                        </a:rPr>
                        <a:t>4</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ca">
                          <a:solidFill>
                            <a:srgbClr val="003D98"/>
                          </a:solidFill>
                        </a:rPr>
                        <a:t>5</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ca">
                          <a:solidFill>
                            <a:srgbClr val="003D98"/>
                          </a:solidFill>
                        </a:rPr>
                        <a:t>6</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ca">
                          <a:solidFill>
                            <a:srgbClr val="003D98"/>
                          </a:solidFill>
                        </a:rPr>
                        <a:t>7</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ctr" rtl="0">
                        <a:spcBef>
                          <a:spcPts val="0"/>
                        </a:spcBef>
                        <a:spcAft>
                          <a:spcPts val="0"/>
                        </a:spcAft>
                        <a:buNone/>
                      </a:pPr>
                      <a:r>
                        <a:rPr lang="ca">
                          <a:solidFill>
                            <a:srgbClr val="003D98"/>
                          </a:solidFill>
                        </a:rPr>
                        <a:t>8</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ca">
                          <a:solidFill>
                            <a:srgbClr val="003D98"/>
                          </a:solidFill>
                        </a:rPr>
                        <a:t>9</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396200">
                <a:tc>
                  <a:txBody>
                    <a:bodyPr/>
                    <a:lstStyle/>
                    <a:p>
                      <a:pPr marL="0" lvl="0" indent="0" algn="ctr" rtl="0">
                        <a:spcBef>
                          <a:spcPts val="0"/>
                        </a:spcBef>
                        <a:spcAft>
                          <a:spcPts val="0"/>
                        </a:spcAft>
                        <a:buNone/>
                      </a:pPr>
                      <a:r>
                        <a:rPr lang="ca">
                          <a:solidFill>
                            <a:srgbClr val="003D98"/>
                          </a:solidFill>
                        </a:rPr>
                        <a:t>10</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r h="396200">
                <a:tc>
                  <a:txBody>
                    <a:bodyPr/>
                    <a:lstStyle/>
                    <a:p>
                      <a:pPr marL="0" lvl="0" indent="0" algn="ctr" rtl="0">
                        <a:spcBef>
                          <a:spcPts val="0"/>
                        </a:spcBef>
                        <a:spcAft>
                          <a:spcPts val="0"/>
                        </a:spcAft>
                        <a:buNone/>
                      </a:pPr>
                      <a:r>
                        <a:rPr lang="ca">
                          <a:solidFill>
                            <a:srgbClr val="003D98"/>
                          </a:solidFill>
                        </a:rPr>
                        <a:t>SUMA</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cxnSp>
        <p:nvCxnSpPr>
          <p:cNvPr id="264" name="Google Shape;264;p31"/>
          <p:cNvCxnSpPr/>
          <p:nvPr/>
        </p:nvCxnSpPr>
        <p:spPr>
          <a:xfrm>
            <a:off x="3248300" y="4476650"/>
            <a:ext cx="1608600" cy="9900"/>
          </a:xfrm>
          <a:prstGeom prst="straightConnector1">
            <a:avLst/>
          </a:prstGeom>
          <a:noFill/>
          <a:ln w="9525" cap="flat" cmpd="sng">
            <a:solidFill>
              <a:srgbClr val="003D98"/>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p:nvPr/>
        </p:nvSpPr>
        <p:spPr>
          <a:xfrm>
            <a:off x="4030575" y="4563475"/>
            <a:ext cx="747900" cy="209700"/>
          </a:xfrm>
          <a:prstGeom prst="roundRect">
            <a:avLst>
              <a:gd name="adj" fmla="val 16667"/>
            </a:avLst>
          </a:prstGeom>
          <a:solidFill>
            <a:srgbClr val="FFDD00">
              <a:alpha val="21520"/>
            </a:srgbClr>
          </a:solidFill>
          <a:ln w="9525" cap="flat" cmpd="sng">
            <a:solidFill>
              <a:srgbClr val="FFD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2"/>
          <p:cNvSpPr/>
          <p:nvPr/>
        </p:nvSpPr>
        <p:spPr>
          <a:xfrm>
            <a:off x="4130175" y="2984075"/>
            <a:ext cx="548700" cy="209700"/>
          </a:xfrm>
          <a:prstGeom prst="roundRect">
            <a:avLst>
              <a:gd name="adj" fmla="val 16667"/>
            </a:avLst>
          </a:prstGeom>
          <a:solidFill>
            <a:srgbClr val="FFDD00">
              <a:alpha val="21520"/>
            </a:srgbClr>
          </a:solidFill>
          <a:ln w="9525" cap="flat" cmpd="sng">
            <a:solidFill>
              <a:srgbClr val="FFDD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271" name="Google Shape;271;p32"/>
          <p:cNvGraphicFramePr/>
          <p:nvPr/>
        </p:nvGraphicFramePr>
        <p:xfrm>
          <a:off x="3216775" y="514550"/>
          <a:ext cx="1648300" cy="4358310"/>
        </p:xfrm>
        <a:graphic>
          <a:graphicData uri="http://schemas.openxmlformats.org/drawingml/2006/table">
            <a:tbl>
              <a:tblPr>
                <a:noFill/>
                <a:tableStyleId>{7DCE4D21-3FFF-45A8-9744-7F1A7E744189}</a:tableStyleId>
              </a:tblPr>
              <a:tblGrid>
                <a:gridCol w="726300">
                  <a:extLst>
                    <a:ext uri="{9D8B030D-6E8A-4147-A177-3AD203B41FA5}">
                      <a16:colId xmlns:a16="http://schemas.microsoft.com/office/drawing/2014/main" val="20000"/>
                    </a:ext>
                  </a:extLst>
                </a:gridCol>
                <a:gridCol w="92200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ca">
                          <a:solidFill>
                            <a:srgbClr val="003D98"/>
                          </a:solidFill>
                        </a:rPr>
                        <a:t>1</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a</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ca">
                          <a:solidFill>
                            <a:srgbClr val="003D98"/>
                          </a:solidFill>
                        </a:rPr>
                        <a:t>2</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ca">
                          <a:solidFill>
                            <a:srgbClr val="003D98"/>
                          </a:solidFill>
                        </a:rPr>
                        <a:t>3</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a+b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ca">
                          <a:solidFill>
                            <a:srgbClr val="003D98"/>
                          </a:solidFill>
                        </a:rPr>
                        <a:t>4</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a+2b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ca">
                          <a:solidFill>
                            <a:srgbClr val="003D98"/>
                          </a:solidFill>
                        </a:rPr>
                        <a:t>5</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2a+3b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ca">
                          <a:solidFill>
                            <a:srgbClr val="003D98"/>
                          </a:solidFill>
                        </a:rPr>
                        <a:t>6</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3a+5b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ctr" rtl="0">
                        <a:spcBef>
                          <a:spcPts val="0"/>
                        </a:spcBef>
                        <a:spcAft>
                          <a:spcPts val="0"/>
                        </a:spcAft>
                        <a:buNone/>
                      </a:pPr>
                      <a:r>
                        <a:rPr lang="ca">
                          <a:solidFill>
                            <a:srgbClr val="003D98"/>
                          </a:solidFill>
                        </a:rPr>
                        <a:t>7</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5a+8b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ctr" rtl="0">
                        <a:spcBef>
                          <a:spcPts val="0"/>
                        </a:spcBef>
                        <a:spcAft>
                          <a:spcPts val="0"/>
                        </a:spcAft>
                        <a:buNone/>
                      </a:pPr>
                      <a:r>
                        <a:rPr lang="ca">
                          <a:solidFill>
                            <a:srgbClr val="003D98"/>
                          </a:solidFill>
                        </a:rPr>
                        <a:t>8</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8a+13b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ctr" rtl="0">
                        <a:spcBef>
                          <a:spcPts val="0"/>
                        </a:spcBef>
                        <a:spcAft>
                          <a:spcPts val="0"/>
                        </a:spcAft>
                        <a:buNone/>
                      </a:pPr>
                      <a:r>
                        <a:rPr lang="ca">
                          <a:solidFill>
                            <a:srgbClr val="003D98"/>
                          </a:solidFill>
                        </a:rPr>
                        <a:t>9</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13a+21b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396200">
                <a:tc>
                  <a:txBody>
                    <a:bodyPr/>
                    <a:lstStyle/>
                    <a:p>
                      <a:pPr marL="0" lvl="0" indent="0" algn="ctr" rtl="0">
                        <a:spcBef>
                          <a:spcPts val="0"/>
                        </a:spcBef>
                        <a:spcAft>
                          <a:spcPts val="0"/>
                        </a:spcAft>
                        <a:buNone/>
                      </a:pPr>
                      <a:r>
                        <a:rPr lang="ca">
                          <a:solidFill>
                            <a:srgbClr val="003D98"/>
                          </a:solidFill>
                        </a:rPr>
                        <a:t>10</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a:solidFill>
                            <a:srgbClr val="003D98"/>
                          </a:solidFill>
                        </a:rPr>
                        <a:t>21a+34b</a:t>
                      </a:r>
                      <a:endParaRPr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r h="396200">
                <a:tc>
                  <a:txBody>
                    <a:bodyPr/>
                    <a:lstStyle/>
                    <a:p>
                      <a:pPr marL="0" lvl="0" indent="0" algn="ctr" rtl="0">
                        <a:spcBef>
                          <a:spcPts val="0"/>
                        </a:spcBef>
                        <a:spcAft>
                          <a:spcPts val="0"/>
                        </a:spcAft>
                        <a:buNone/>
                      </a:pPr>
                      <a:r>
                        <a:rPr lang="ca" b="1">
                          <a:solidFill>
                            <a:srgbClr val="003D98"/>
                          </a:solidFill>
                        </a:rPr>
                        <a:t>SUMA</a:t>
                      </a:r>
                      <a:endParaRPr b="1"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ca" b="1">
                          <a:solidFill>
                            <a:srgbClr val="003D98"/>
                          </a:solidFill>
                        </a:rPr>
                        <a:t>55a+88b</a:t>
                      </a:r>
                      <a:endParaRPr b="1" dirty="0">
                        <a:solidFill>
                          <a:srgbClr val="003D9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272" name="Google Shape;272;p32"/>
          <p:cNvSpPr txBox="1">
            <a:spLocks noGrp="1"/>
          </p:cNvSpPr>
          <p:nvPr>
            <p:ph type="title"/>
          </p:nvPr>
        </p:nvSpPr>
        <p:spPr>
          <a:xfrm>
            <a:off x="1118150" y="445025"/>
            <a:ext cx="7714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ca"/>
              <a:t>Fibonacci</a:t>
            </a:r>
            <a:endParaRPr dirty="0"/>
          </a:p>
        </p:txBody>
      </p:sp>
      <p:cxnSp>
        <p:nvCxnSpPr>
          <p:cNvPr id="274" name="Google Shape;274;p32"/>
          <p:cNvCxnSpPr/>
          <p:nvPr/>
        </p:nvCxnSpPr>
        <p:spPr>
          <a:xfrm>
            <a:off x="3248300" y="4476650"/>
            <a:ext cx="1608600" cy="9900"/>
          </a:xfrm>
          <a:prstGeom prst="straightConnector1">
            <a:avLst/>
          </a:prstGeom>
          <a:noFill/>
          <a:ln w="9525" cap="flat" cmpd="sng">
            <a:solidFill>
              <a:srgbClr val="003D98"/>
            </a:solidFill>
            <a:prstDash val="solid"/>
            <a:round/>
            <a:headEnd type="none" w="med" len="med"/>
            <a:tailEnd type="none" w="med" len="med"/>
          </a:ln>
        </p:spPr>
      </p:cxnSp>
      <p:sp>
        <p:nvSpPr>
          <p:cNvPr id="275" name="Google Shape;275;p32"/>
          <p:cNvSpPr/>
          <p:nvPr/>
        </p:nvSpPr>
        <p:spPr>
          <a:xfrm>
            <a:off x="4759125" y="3130825"/>
            <a:ext cx="660900" cy="1537450"/>
          </a:xfrm>
          <a:custGeom>
            <a:avLst/>
            <a:gdLst/>
            <a:ahLst/>
            <a:cxnLst/>
            <a:rect l="l" t="t" r="r" b="b"/>
            <a:pathLst>
              <a:path w="26436" h="61498" extrusionOk="0">
                <a:moveTo>
                  <a:pt x="0" y="0"/>
                </a:moveTo>
                <a:cubicBezTo>
                  <a:pt x="2935" y="1504"/>
                  <a:pt x="13278" y="4304"/>
                  <a:pt x="17611" y="9022"/>
                </a:cubicBezTo>
                <a:cubicBezTo>
                  <a:pt x="21944" y="13741"/>
                  <a:pt x="25112" y="21416"/>
                  <a:pt x="25997" y="28311"/>
                </a:cubicBezTo>
                <a:cubicBezTo>
                  <a:pt x="26882" y="35206"/>
                  <a:pt x="26696" y="44863"/>
                  <a:pt x="22922" y="50394"/>
                </a:cubicBezTo>
                <a:cubicBezTo>
                  <a:pt x="19148" y="55925"/>
                  <a:pt x="6616" y="59647"/>
                  <a:pt x="3355" y="61498"/>
                </a:cubicBezTo>
              </a:path>
            </a:pathLst>
          </a:custGeom>
          <a:noFill/>
          <a:ln w="28575" cap="flat" cmpd="sng">
            <a:solidFill>
              <a:srgbClr val="FFDD00"/>
            </a:solidFill>
            <a:prstDash val="solid"/>
            <a:round/>
            <a:headEnd type="none" w="med" len="med"/>
            <a:tailEnd type="stealth" w="med" len="med"/>
          </a:ln>
        </p:spPr>
      </p:sp>
      <p:sp>
        <p:nvSpPr>
          <p:cNvPr id="276" name="Google Shape;276;p32"/>
          <p:cNvSpPr txBox="1"/>
          <p:nvPr/>
        </p:nvSpPr>
        <p:spPr>
          <a:xfrm>
            <a:off x="5420025" y="3668700"/>
            <a:ext cx="62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ca" sz="1800" b="1">
                <a:solidFill>
                  <a:srgbClr val="FFDD00"/>
                </a:solidFill>
                <a:latin typeface="Nunito"/>
                <a:ea typeface="Nunito"/>
                <a:cs typeface="Nunito"/>
                <a:sym typeface="Nunito"/>
              </a:rPr>
              <a:t>x11</a:t>
            </a:r>
            <a:endParaRPr sz="1800" b="1" dirty="0">
              <a:solidFill>
                <a:srgbClr val="FFDD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7968F1-4D3F-BAC0-0983-1B1ED030FBCF}"/>
              </a:ext>
            </a:extLst>
          </p:cNvPr>
          <p:cNvSpPr/>
          <p:nvPr/>
        </p:nvSpPr>
        <p:spPr>
          <a:xfrm>
            <a:off x="0" y="0"/>
            <a:ext cx="9144000" cy="5143500"/>
          </a:xfrm>
          <a:prstGeom prst="rect">
            <a:avLst/>
          </a:prstGeom>
          <a:solidFill>
            <a:srgbClr val="FFFAE6"/>
          </a:solidFill>
          <a:ln>
            <a:solidFill>
              <a:srgbClr val="FFFAE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ca-ES" sz="1050"/>
          </a:p>
        </p:txBody>
      </p:sp>
      <p:pic>
        <p:nvPicPr>
          <p:cNvPr id="8" name="Imatge 7">
            <a:extLst>
              <a:ext uri="{FF2B5EF4-FFF2-40B4-BE49-F238E27FC236}">
                <a16:creationId xmlns:a16="http://schemas.microsoft.com/office/drawing/2014/main" id="{DDF9F341-D743-5934-6FDC-D92D29E2CEE1}"/>
              </a:ext>
            </a:extLst>
          </p:cNvPr>
          <p:cNvPicPr>
            <a:picLocks noChangeAspect="1"/>
          </p:cNvPicPr>
          <p:nvPr/>
        </p:nvPicPr>
        <p:blipFill>
          <a:blip r:embed="rId2"/>
          <a:stretch>
            <a:fillRect/>
          </a:stretch>
        </p:blipFill>
        <p:spPr>
          <a:xfrm>
            <a:off x="0" y="0"/>
            <a:ext cx="6858000" cy="5143500"/>
          </a:xfrm>
          <a:prstGeom prst="rect">
            <a:avLst/>
          </a:prstGeom>
        </p:spPr>
      </p:pic>
      <p:sp>
        <p:nvSpPr>
          <p:cNvPr id="2" name="Rectangle 1">
            <a:extLst>
              <a:ext uri="{FF2B5EF4-FFF2-40B4-BE49-F238E27FC236}">
                <a16:creationId xmlns:a16="http://schemas.microsoft.com/office/drawing/2014/main" id="{BACD54CD-3193-FBD7-8E46-58EB4ED2F2F1}"/>
              </a:ext>
            </a:extLst>
          </p:cNvPr>
          <p:cNvSpPr/>
          <p:nvPr/>
        </p:nvSpPr>
        <p:spPr>
          <a:xfrm>
            <a:off x="6858000" y="0"/>
            <a:ext cx="2286000" cy="51435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ca-ES" sz="1050" dirty="0">
              <a:solidFill>
                <a:schemeClr val="tx1"/>
              </a:solidFill>
              <a:latin typeface="Georgia" panose="02040502050405020303" pitchFamily="18" charset="0"/>
            </a:endParaRPr>
          </a:p>
          <a:p>
            <a:r>
              <a:rPr lang="ca-ES" sz="1050" dirty="0">
                <a:solidFill>
                  <a:schemeClr val="tx1"/>
                </a:solidFill>
                <a:latin typeface="Georgia" panose="02040502050405020303" pitchFamily="18" charset="0"/>
              </a:rPr>
              <a:t>Aquests dies, a mesura que passen els anys, van canviant:</a:t>
            </a:r>
          </a:p>
          <a:p>
            <a:endParaRPr lang="ca-ES" sz="1050" dirty="0">
              <a:solidFill>
                <a:schemeClr val="tx1"/>
              </a:solidFill>
              <a:latin typeface="Georgia" panose="02040502050405020303" pitchFamily="18" charset="0"/>
            </a:endParaRPr>
          </a:p>
          <a:p>
            <a:r>
              <a:rPr lang="ca-ES" sz="1050" dirty="0">
                <a:solidFill>
                  <a:schemeClr val="tx1"/>
                </a:solidFill>
                <a:latin typeface="Georgia" panose="02040502050405020303" pitchFamily="18" charset="0"/>
              </a:rPr>
              <a:t>2022: Dilluns</a:t>
            </a:r>
          </a:p>
          <a:p>
            <a:r>
              <a:rPr lang="ca-ES" sz="1050" dirty="0">
                <a:solidFill>
                  <a:schemeClr val="tx1"/>
                </a:solidFill>
                <a:latin typeface="Georgia" panose="02040502050405020303" pitchFamily="18" charset="0"/>
              </a:rPr>
              <a:t>2023: Dimarts</a:t>
            </a:r>
          </a:p>
          <a:p>
            <a:r>
              <a:rPr lang="ca-ES" sz="1050" dirty="0">
                <a:solidFill>
                  <a:schemeClr val="tx1"/>
                </a:solidFill>
                <a:latin typeface="Georgia" panose="02040502050405020303" pitchFamily="18" charset="0"/>
              </a:rPr>
              <a:t>2024: Dijous</a:t>
            </a:r>
          </a:p>
          <a:p>
            <a:r>
              <a:rPr lang="ca-ES" sz="1050" dirty="0">
                <a:solidFill>
                  <a:schemeClr val="tx1"/>
                </a:solidFill>
                <a:latin typeface="Georgia" panose="02040502050405020303" pitchFamily="18" charset="0"/>
              </a:rPr>
              <a:t>.</a:t>
            </a:r>
          </a:p>
          <a:p>
            <a:r>
              <a:rPr lang="ca-ES" sz="1050" dirty="0">
                <a:solidFill>
                  <a:schemeClr val="tx1"/>
                </a:solidFill>
                <a:latin typeface="Georgia" panose="02040502050405020303" pitchFamily="18" charset="0"/>
              </a:rPr>
              <a:t>.</a:t>
            </a:r>
          </a:p>
          <a:p>
            <a:r>
              <a:rPr lang="ca-ES" sz="1050" dirty="0">
                <a:solidFill>
                  <a:schemeClr val="tx1"/>
                </a:solidFill>
                <a:latin typeface="Georgia" panose="02040502050405020303" pitchFamily="18" charset="0"/>
              </a:rPr>
              <a:t>.</a:t>
            </a:r>
          </a:p>
          <a:p>
            <a:r>
              <a:rPr lang="ca-ES" sz="1050" dirty="0">
                <a:solidFill>
                  <a:schemeClr val="tx1"/>
                </a:solidFill>
                <a:latin typeface="Georgia" panose="02040502050405020303" pitchFamily="18" charset="0"/>
              </a:rPr>
              <a:t>2035: ??</a:t>
            </a:r>
          </a:p>
        </p:txBody>
      </p:sp>
      <p:sp>
        <p:nvSpPr>
          <p:cNvPr id="5" name="QuadreDeText 4">
            <a:extLst>
              <a:ext uri="{FF2B5EF4-FFF2-40B4-BE49-F238E27FC236}">
                <a16:creationId xmlns:a16="http://schemas.microsoft.com/office/drawing/2014/main" id="{9DBDC2CD-8F35-CFD0-641E-D3376F304D3F}"/>
              </a:ext>
            </a:extLst>
          </p:cNvPr>
          <p:cNvSpPr txBox="1"/>
          <p:nvPr/>
        </p:nvSpPr>
        <p:spPr>
          <a:xfrm>
            <a:off x="6600828" y="4958008"/>
            <a:ext cx="332184" cy="213585"/>
          </a:xfrm>
          <a:prstGeom prst="rect">
            <a:avLst/>
          </a:prstGeom>
          <a:noFill/>
        </p:spPr>
        <p:txBody>
          <a:bodyPr wrap="square" rtlCol="0">
            <a:spAutoFit/>
          </a:bodyPr>
          <a:lstStyle/>
          <a:p>
            <a:r>
              <a:rPr lang="ca-ES" sz="788" dirty="0" err="1">
                <a:solidFill>
                  <a:schemeClr val="bg1"/>
                </a:solidFill>
                <a:latin typeface="Georgia" panose="02040502050405020303" pitchFamily="18" charset="0"/>
              </a:rPr>
              <a:t>Dx</a:t>
            </a:r>
            <a:endParaRPr lang="ca-ES" sz="788" dirty="0">
              <a:solidFill>
                <a:schemeClr val="bg1"/>
              </a:solidFill>
              <a:latin typeface="Georgia" panose="02040502050405020303" pitchFamily="18" charset="0"/>
            </a:endParaRPr>
          </a:p>
        </p:txBody>
      </p:sp>
      <p:graphicFrame>
        <p:nvGraphicFramePr>
          <p:cNvPr id="6" name="Taula 5">
            <a:extLst>
              <a:ext uri="{FF2B5EF4-FFF2-40B4-BE49-F238E27FC236}">
                <a16:creationId xmlns:a16="http://schemas.microsoft.com/office/drawing/2014/main" id="{BECAA3B1-57AC-4514-DA22-433575487CF0}"/>
              </a:ext>
            </a:extLst>
          </p:cNvPr>
          <p:cNvGraphicFramePr>
            <a:graphicFrameLocks noGrp="1"/>
          </p:cNvGraphicFramePr>
          <p:nvPr>
            <p:extLst>
              <p:ext uri="{D42A27DB-BD31-4B8C-83A1-F6EECF244321}">
                <p14:modId xmlns:p14="http://schemas.microsoft.com/office/powerpoint/2010/main" val="1922994645"/>
              </p:ext>
            </p:extLst>
          </p:nvPr>
        </p:nvGraphicFramePr>
        <p:xfrm>
          <a:off x="6954074" y="2460808"/>
          <a:ext cx="2093853" cy="2595307"/>
        </p:xfrm>
        <a:graphic>
          <a:graphicData uri="http://schemas.openxmlformats.org/drawingml/2006/table">
            <a:tbl>
              <a:tblPr/>
              <a:tblGrid>
                <a:gridCol w="716970">
                  <a:extLst>
                    <a:ext uri="{9D8B030D-6E8A-4147-A177-3AD203B41FA5}">
                      <a16:colId xmlns:a16="http://schemas.microsoft.com/office/drawing/2014/main" val="1193635267"/>
                    </a:ext>
                  </a:extLst>
                </a:gridCol>
                <a:gridCol w="1376883">
                  <a:extLst>
                    <a:ext uri="{9D8B030D-6E8A-4147-A177-3AD203B41FA5}">
                      <a16:colId xmlns:a16="http://schemas.microsoft.com/office/drawing/2014/main" val="1732759149"/>
                    </a:ext>
                  </a:extLst>
                </a:gridCol>
              </a:tblGrid>
              <a:tr h="199639">
                <a:tc>
                  <a:txBody>
                    <a:bodyPr/>
                    <a:lstStyle/>
                    <a:p>
                      <a:pPr algn="ctr"/>
                      <a:r>
                        <a:rPr lang="ca-ES" sz="700" b="1" noProof="0" dirty="0">
                          <a:solidFill>
                            <a:srgbClr val="00297A"/>
                          </a:solidFill>
                          <a:effectLst/>
                          <a:latin typeface="Georgia" panose="02040502050405020303" pitchFamily="18" charset="0"/>
                        </a:rPr>
                        <a:t>Mes</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00297A">
                        <a:alpha val="30000"/>
                      </a:srgbClr>
                    </a:solidFill>
                  </a:tcPr>
                </a:tc>
                <a:tc>
                  <a:txBody>
                    <a:bodyPr/>
                    <a:lstStyle/>
                    <a:p>
                      <a:pPr algn="ctr"/>
                      <a:r>
                        <a:rPr lang="ca-ES" sz="700" b="1" noProof="0" dirty="0">
                          <a:solidFill>
                            <a:srgbClr val="00297A"/>
                          </a:solidFill>
                          <a:effectLst/>
                          <a:latin typeface="Georgia" panose="02040502050405020303" pitchFamily="18" charset="0"/>
                        </a:rPr>
                        <a:t>Llista completa</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00297A">
                        <a:alpha val="30000"/>
                      </a:srgbClr>
                    </a:solidFill>
                  </a:tcPr>
                </a:tc>
                <a:extLst>
                  <a:ext uri="{0D108BD9-81ED-4DB2-BD59-A6C34878D82A}">
                    <a16:rowId xmlns:a16="http://schemas.microsoft.com/office/drawing/2014/main" val="2972435561"/>
                  </a:ext>
                </a:extLst>
              </a:tr>
              <a:tr h="199639">
                <a:tc>
                  <a:txBody>
                    <a:bodyPr/>
                    <a:lstStyle/>
                    <a:p>
                      <a:pPr algn="ctr"/>
                      <a:r>
                        <a:rPr lang="ca-ES" sz="700" noProof="0" dirty="0">
                          <a:solidFill>
                            <a:srgbClr val="00297A"/>
                          </a:solidFill>
                          <a:effectLst/>
                          <a:latin typeface="Georgia" panose="02040502050405020303" pitchFamily="18" charset="0"/>
                        </a:rPr>
                        <a:t>Gener</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3</a:t>
                      </a:r>
                      <a:r>
                        <a:rPr lang="ca-ES" sz="700" noProof="0" dirty="0">
                          <a:solidFill>
                            <a:srgbClr val="00297A"/>
                          </a:solidFill>
                          <a:effectLst/>
                          <a:latin typeface="Georgia" panose="02040502050405020303" pitchFamily="18" charset="0"/>
                        </a:rPr>
                        <a:t>, 10, 17, 24, 31 </a:t>
                      </a:r>
                      <a:r>
                        <a:rPr lang="ca-ES" sz="700" b="1" noProof="0" dirty="0">
                          <a:solidFill>
                            <a:srgbClr val="00297A"/>
                          </a:solidFill>
                          <a:effectLst/>
                          <a:latin typeface="Georgia" panose="02040502050405020303" pitchFamily="18" charset="0"/>
                        </a:rPr>
                        <a:t>o</a:t>
                      </a:r>
                      <a:r>
                        <a:rPr lang="ca-ES" sz="700" noProof="0" dirty="0">
                          <a:solidFill>
                            <a:srgbClr val="00297A"/>
                          </a:solidFill>
                          <a:effectLst/>
                          <a:latin typeface="Georgia" panose="02040502050405020303" pitchFamily="18" charset="0"/>
                        </a:rPr>
                        <a:t> </a:t>
                      </a:r>
                      <a:r>
                        <a:rPr lang="ca-ES" sz="700" b="1" noProof="0" dirty="0">
                          <a:solidFill>
                            <a:srgbClr val="00297A"/>
                          </a:solidFill>
                          <a:effectLst/>
                          <a:latin typeface="Georgia" panose="02040502050405020303" pitchFamily="18" charset="0"/>
                        </a:rPr>
                        <a:t>4</a:t>
                      </a:r>
                      <a:r>
                        <a:rPr lang="ca-ES" sz="700" noProof="0" dirty="0">
                          <a:solidFill>
                            <a:srgbClr val="00297A"/>
                          </a:solidFill>
                          <a:effectLst/>
                          <a:latin typeface="Georgia" panose="02040502050405020303" pitchFamily="18" charset="0"/>
                        </a:rPr>
                        <a:t>, 11, 18, 25, 32</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4003155961"/>
                  </a:ext>
                </a:extLst>
              </a:tr>
              <a:tr h="199639">
                <a:tc>
                  <a:txBody>
                    <a:bodyPr/>
                    <a:lstStyle/>
                    <a:p>
                      <a:pPr algn="ctr"/>
                      <a:r>
                        <a:rPr lang="ca-ES" sz="700" noProof="0" dirty="0">
                          <a:solidFill>
                            <a:srgbClr val="00297A"/>
                          </a:solidFill>
                          <a:effectLst/>
                          <a:latin typeface="Georgia" panose="02040502050405020303" pitchFamily="18" charset="0"/>
                        </a:rPr>
                        <a:t>Febrer</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7, 14, 21, </a:t>
                      </a:r>
                      <a:r>
                        <a:rPr lang="ca-ES" sz="700" b="1" noProof="0" dirty="0">
                          <a:solidFill>
                            <a:srgbClr val="00297A"/>
                          </a:solidFill>
                          <a:effectLst/>
                          <a:latin typeface="Georgia" panose="02040502050405020303" pitchFamily="18" charset="0"/>
                        </a:rPr>
                        <a:t>28</a:t>
                      </a:r>
                      <a:r>
                        <a:rPr lang="ca-ES" sz="700" noProof="0" dirty="0">
                          <a:solidFill>
                            <a:srgbClr val="00297A"/>
                          </a:solidFill>
                          <a:effectLst/>
                          <a:latin typeface="Georgia" panose="02040502050405020303" pitchFamily="18" charset="0"/>
                        </a:rPr>
                        <a:t> </a:t>
                      </a:r>
                      <a:r>
                        <a:rPr lang="ca-ES" sz="700" b="1" noProof="0" dirty="0">
                          <a:solidFill>
                            <a:srgbClr val="00297A"/>
                          </a:solidFill>
                          <a:effectLst/>
                          <a:latin typeface="Georgia" panose="02040502050405020303" pitchFamily="18" charset="0"/>
                        </a:rPr>
                        <a:t>o</a:t>
                      </a:r>
                      <a:r>
                        <a:rPr lang="ca-ES" sz="700" noProof="0" dirty="0">
                          <a:solidFill>
                            <a:srgbClr val="00297A"/>
                          </a:solidFill>
                          <a:effectLst/>
                          <a:latin typeface="Georgia" panose="02040502050405020303" pitchFamily="18" charset="0"/>
                        </a:rPr>
                        <a:t> 1, 8, 15, 22, </a:t>
                      </a:r>
                      <a:r>
                        <a:rPr lang="ca-ES" sz="700" b="1" noProof="0" dirty="0">
                          <a:solidFill>
                            <a:srgbClr val="00297A"/>
                          </a:solidFill>
                          <a:effectLst/>
                          <a:latin typeface="Georgia" panose="02040502050405020303" pitchFamily="18" charset="0"/>
                        </a:rPr>
                        <a:t>29</a:t>
                      </a:r>
                      <a:endParaRPr lang="ca-ES" sz="700" noProof="0" dirty="0">
                        <a:solidFill>
                          <a:srgbClr val="00297A"/>
                        </a:solidFill>
                        <a:effectLst/>
                        <a:latin typeface="Georgia" panose="02040502050405020303" pitchFamily="18" charset="0"/>
                      </a:endParaRP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205073952"/>
                  </a:ext>
                </a:extLst>
              </a:tr>
              <a:tr h="199639">
                <a:tc>
                  <a:txBody>
                    <a:bodyPr/>
                    <a:lstStyle/>
                    <a:p>
                      <a:pPr algn="ctr"/>
                      <a:r>
                        <a:rPr lang="ca-ES" sz="700" noProof="0" dirty="0">
                          <a:solidFill>
                            <a:srgbClr val="00297A"/>
                          </a:solidFill>
                          <a:effectLst/>
                          <a:latin typeface="Georgia" panose="02040502050405020303" pitchFamily="18" charset="0"/>
                        </a:rPr>
                        <a:t>Març</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0</a:t>
                      </a:r>
                      <a:r>
                        <a:rPr lang="ca-ES" sz="700" noProof="0" dirty="0">
                          <a:solidFill>
                            <a:srgbClr val="00297A"/>
                          </a:solidFill>
                          <a:effectLst/>
                          <a:latin typeface="Georgia" panose="02040502050405020303" pitchFamily="18" charset="0"/>
                        </a:rPr>
                        <a:t>, 7, </a:t>
                      </a:r>
                      <a:r>
                        <a:rPr lang="ca-ES" sz="700" b="1" noProof="0" dirty="0">
                          <a:solidFill>
                            <a:srgbClr val="00297A"/>
                          </a:solidFill>
                          <a:effectLst/>
                          <a:latin typeface="Georgia" panose="02040502050405020303" pitchFamily="18" charset="0"/>
                        </a:rPr>
                        <a:t>14</a:t>
                      </a:r>
                      <a:r>
                        <a:rPr lang="ca-ES" sz="700" noProof="0" dirty="0">
                          <a:solidFill>
                            <a:srgbClr val="00297A"/>
                          </a:solidFill>
                          <a:effectLst/>
                          <a:latin typeface="Georgia" panose="02040502050405020303" pitchFamily="18" charset="0"/>
                        </a:rPr>
                        <a:t>, 21, 28</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276072392"/>
                  </a:ext>
                </a:extLst>
              </a:tr>
              <a:tr h="199639">
                <a:tc>
                  <a:txBody>
                    <a:bodyPr/>
                    <a:lstStyle/>
                    <a:p>
                      <a:pPr algn="ctr"/>
                      <a:r>
                        <a:rPr lang="ca-ES" sz="700" noProof="0" dirty="0">
                          <a:solidFill>
                            <a:srgbClr val="00297A"/>
                          </a:solidFill>
                          <a:effectLst/>
                          <a:latin typeface="Georgia" panose="02040502050405020303" pitchFamily="18" charset="0"/>
                        </a:rPr>
                        <a:t>Abril</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4</a:t>
                      </a:r>
                      <a:r>
                        <a:rPr lang="ca-ES" sz="700" noProof="0" dirty="0">
                          <a:solidFill>
                            <a:srgbClr val="00297A"/>
                          </a:solidFill>
                          <a:effectLst/>
                          <a:latin typeface="Georgia" panose="02040502050405020303" pitchFamily="18" charset="0"/>
                        </a:rPr>
                        <a:t>, 11, 18, 25</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880840419"/>
                  </a:ext>
                </a:extLst>
              </a:tr>
              <a:tr h="199639">
                <a:tc>
                  <a:txBody>
                    <a:bodyPr/>
                    <a:lstStyle/>
                    <a:p>
                      <a:pPr algn="ctr"/>
                      <a:r>
                        <a:rPr lang="ca-ES" sz="700" noProof="0" dirty="0">
                          <a:solidFill>
                            <a:srgbClr val="00297A"/>
                          </a:solidFill>
                          <a:effectLst/>
                          <a:latin typeface="Georgia" panose="02040502050405020303" pitchFamily="18" charset="0"/>
                        </a:rPr>
                        <a:t>Maig</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2, </a:t>
                      </a:r>
                      <a:r>
                        <a:rPr lang="ca-ES" sz="700" b="1" noProof="0" dirty="0">
                          <a:solidFill>
                            <a:srgbClr val="00297A"/>
                          </a:solidFill>
                          <a:effectLst/>
                          <a:latin typeface="Georgia" panose="02040502050405020303" pitchFamily="18" charset="0"/>
                        </a:rPr>
                        <a:t>9</a:t>
                      </a:r>
                      <a:r>
                        <a:rPr lang="ca-ES" sz="700" noProof="0" dirty="0">
                          <a:solidFill>
                            <a:srgbClr val="00297A"/>
                          </a:solidFill>
                          <a:effectLst/>
                          <a:latin typeface="Georgia" panose="02040502050405020303" pitchFamily="18" charset="0"/>
                        </a:rPr>
                        <a:t>, 16, 23, 30</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4049093521"/>
                  </a:ext>
                </a:extLst>
              </a:tr>
              <a:tr h="199639">
                <a:tc>
                  <a:txBody>
                    <a:bodyPr/>
                    <a:lstStyle/>
                    <a:p>
                      <a:pPr algn="ctr"/>
                      <a:r>
                        <a:rPr lang="ca-ES" sz="700" noProof="0" dirty="0">
                          <a:solidFill>
                            <a:srgbClr val="00297A"/>
                          </a:solidFill>
                          <a:effectLst/>
                          <a:latin typeface="Georgia" panose="02040502050405020303" pitchFamily="18" charset="0"/>
                        </a:rPr>
                        <a:t>Juny</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6</a:t>
                      </a:r>
                      <a:r>
                        <a:rPr lang="ca-ES" sz="700" noProof="0" dirty="0">
                          <a:solidFill>
                            <a:srgbClr val="00297A"/>
                          </a:solidFill>
                          <a:effectLst/>
                          <a:latin typeface="Georgia" panose="02040502050405020303" pitchFamily="18" charset="0"/>
                        </a:rPr>
                        <a:t>, 13, 20, 27</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489685168"/>
                  </a:ext>
                </a:extLst>
              </a:tr>
              <a:tr h="199639">
                <a:tc>
                  <a:txBody>
                    <a:bodyPr/>
                    <a:lstStyle/>
                    <a:p>
                      <a:pPr algn="ctr"/>
                      <a:r>
                        <a:rPr lang="ca-ES" sz="700" noProof="0" dirty="0">
                          <a:solidFill>
                            <a:srgbClr val="00297A"/>
                          </a:solidFill>
                          <a:effectLst/>
                          <a:latin typeface="Georgia" panose="02040502050405020303" pitchFamily="18" charset="0"/>
                        </a:rPr>
                        <a:t>Juliol</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4, </a:t>
                      </a:r>
                      <a:r>
                        <a:rPr lang="ca-ES" sz="700" b="1" noProof="0" dirty="0">
                          <a:solidFill>
                            <a:srgbClr val="00297A"/>
                          </a:solidFill>
                          <a:effectLst/>
                          <a:latin typeface="Georgia" panose="02040502050405020303" pitchFamily="18" charset="0"/>
                        </a:rPr>
                        <a:t>11</a:t>
                      </a:r>
                      <a:r>
                        <a:rPr lang="ca-ES" sz="700" noProof="0" dirty="0">
                          <a:solidFill>
                            <a:srgbClr val="00297A"/>
                          </a:solidFill>
                          <a:effectLst/>
                          <a:latin typeface="Georgia" panose="02040502050405020303" pitchFamily="18" charset="0"/>
                        </a:rPr>
                        <a:t>, 18, 25</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773406671"/>
                  </a:ext>
                </a:extLst>
              </a:tr>
              <a:tr h="199639">
                <a:tc>
                  <a:txBody>
                    <a:bodyPr/>
                    <a:lstStyle/>
                    <a:p>
                      <a:pPr algn="ctr"/>
                      <a:r>
                        <a:rPr lang="ca-ES" sz="700" noProof="0" dirty="0">
                          <a:solidFill>
                            <a:srgbClr val="00297A"/>
                          </a:solidFill>
                          <a:effectLst/>
                          <a:latin typeface="Georgia" panose="02040502050405020303" pitchFamily="18" charset="0"/>
                        </a:rPr>
                        <a:t>Agost</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1, </a:t>
                      </a:r>
                      <a:r>
                        <a:rPr lang="ca-ES" sz="700" b="1" noProof="0" dirty="0">
                          <a:solidFill>
                            <a:srgbClr val="00297A"/>
                          </a:solidFill>
                          <a:effectLst/>
                          <a:latin typeface="Georgia" panose="02040502050405020303" pitchFamily="18" charset="0"/>
                        </a:rPr>
                        <a:t>8</a:t>
                      </a:r>
                      <a:r>
                        <a:rPr lang="ca-ES" sz="700" noProof="0" dirty="0">
                          <a:solidFill>
                            <a:srgbClr val="00297A"/>
                          </a:solidFill>
                          <a:effectLst/>
                          <a:latin typeface="Georgia" panose="02040502050405020303" pitchFamily="18" charset="0"/>
                        </a:rPr>
                        <a:t>, 15, 22, 29</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17930885"/>
                  </a:ext>
                </a:extLst>
              </a:tr>
              <a:tr h="199639">
                <a:tc>
                  <a:txBody>
                    <a:bodyPr/>
                    <a:lstStyle/>
                    <a:p>
                      <a:pPr algn="ctr"/>
                      <a:r>
                        <a:rPr lang="ca-ES" sz="700" noProof="0" dirty="0">
                          <a:solidFill>
                            <a:srgbClr val="00297A"/>
                          </a:solidFill>
                          <a:effectLst/>
                          <a:latin typeface="Georgia" panose="02040502050405020303" pitchFamily="18" charset="0"/>
                        </a:rPr>
                        <a:t>Setembre</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5</a:t>
                      </a:r>
                      <a:r>
                        <a:rPr lang="ca-ES" sz="700" noProof="0" dirty="0">
                          <a:solidFill>
                            <a:srgbClr val="00297A"/>
                          </a:solidFill>
                          <a:effectLst/>
                          <a:latin typeface="Georgia" panose="02040502050405020303" pitchFamily="18" charset="0"/>
                        </a:rPr>
                        <a:t>, 12, 19, 26</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3167006011"/>
                  </a:ext>
                </a:extLst>
              </a:tr>
              <a:tr h="199639">
                <a:tc>
                  <a:txBody>
                    <a:bodyPr/>
                    <a:lstStyle/>
                    <a:p>
                      <a:pPr algn="ctr"/>
                      <a:r>
                        <a:rPr lang="ca-ES" sz="700" noProof="0" dirty="0">
                          <a:solidFill>
                            <a:srgbClr val="00297A"/>
                          </a:solidFill>
                          <a:effectLst/>
                          <a:latin typeface="Georgia" panose="02040502050405020303" pitchFamily="18" charset="0"/>
                        </a:rPr>
                        <a:t>Octubre</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3, </a:t>
                      </a:r>
                      <a:r>
                        <a:rPr lang="ca-ES" sz="700" b="1" noProof="0" dirty="0">
                          <a:solidFill>
                            <a:srgbClr val="00297A"/>
                          </a:solidFill>
                          <a:effectLst/>
                          <a:latin typeface="Georgia" panose="02040502050405020303" pitchFamily="18" charset="0"/>
                        </a:rPr>
                        <a:t>10</a:t>
                      </a:r>
                      <a:r>
                        <a:rPr lang="ca-ES" sz="700" noProof="0" dirty="0">
                          <a:solidFill>
                            <a:srgbClr val="00297A"/>
                          </a:solidFill>
                          <a:effectLst/>
                          <a:latin typeface="Georgia" panose="02040502050405020303" pitchFamily="18" charset="0"/>
                        </a:rPr>
                        <a:t>, 17, 24, 31</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618082120"/>
                  </a:ext>
                </a:extLst>
              </a:tr>
              <a:tr h="199639">
                <a:tc>
                  <a:txBody>
                    <a:bodyPr/>
                    <a:lstStyle/>
                    <a:p>
                      <a:pPr algn="ctr"/>
                      <a:r>
                        <a:rPr lang="ca-ES" sz="700" noProof="0" dirty="0">
                          <a:solidFill>
                            <a:srgbClr val="00297A"/>
                          </a:solidFill>
                          <a:effectLst/>
                          <a:latin typeface="Georgia" panose="02040502050405020303" pitchFamily="18" charset="0"/>
                        </a:rPr>
                        <a:t>Novembre</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b="1" noProof="0" dirty="0">
                          <a:solidFill>
                            <a:srgbClr val="00297A"/>
                          </a:solidFill>
                          <a:effectLst/>
                          <a:latin typeface="Georgia" panose="02040502050405020303" pitchFamily="18" charset="0"/>
                        </a:rPr>
                        <a:t>7</a:t>
                      </a:r>
                      <a:r>
                        <a:rPr lang="ca-ES" sz="700" noProof="0" dirty="0">
                          <a:solidFill>
                            <a:srgbClr val="00297A"/>
                          </a:solidFill>
                          <a:effectLst/>
                          <a:latin typeface="Georgia" panose="02040502050405020303" pitchFamily="18" charset="0"/>
                        </a:rPr>
                        <a:t>, 14, 21, 28</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1408246392"/>
                  </a:ext>
                </a:extLst>
              </a:tr>
              <a:tr h="199639">
                <a:tc>
                  <a:txBody>
                    <a:bodyPr/>
                    <a:lstStyle/>
                    <a:p>
                      <a:pPr algn="ctr"/>
                      <a:r>
                        <a:rPr lang="ca-ES" sz="700" noProof="0" dirty="0">
                          <a:solidFill>
                            <a:srgbClr val="00297A"/>
                          </a:solidFill>
                          <a:effectLst/>
                          <a:latin typeface="Georgia" panose="02040502050405020303" pitchFamily="18" charset="0"/>
                        </a:rPr>
                        <a:t>Desembre</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EAECF0"/>
                    </a:solidFill>
                  </a:tcPr>
                </a:tc>
                <a:tc>
                  <a:txBody>
                    <a:bodyPr/>
                    <a:lstStyle/>
                    <a:p>
                      <a:r>
                        <a:rPr lang="ca-ES" sz="700" noProof="0" dirty="0">
                          <a:solidFill>
                            <a:srgbClr val="00297A"/>
                          </a:solidFill>
                          <a:effectLst/>
                          <a:latin typeface="Georgia" panose="02040502050405020303" pitchFamily="18" charset="0"/>
                        </a:rPr>
                        <a:t>5, </a:t>
                      </a:r>
                      <a:r>
                        <a:rPr lang="ca-ES" sz="700" b="1" noProof="0" dirty="0">
                          <a:solidFill>
                            <a:srgbClr val="00297A"/>
                          </a:solidFill>
                          <a:effectLst/>
                          <a:latin typeface="Georgia" panose="02040502050405020303" pitchFamily="18" charset="0"/>
                        </a:rPr>
                        <a:t>12</a:t>
                      </a:r>
                      <a:r>
                        <a:rPr lang="ca-ES" sz="700" noProof="0" dirty="0">
                          <a:solidFill>
                            <a:srgbClr val="00297A"/>
                          </a:solidFill>
                          <a:effectLst/>
                          <a:latin typeface="Georgia" panose="02040502050405020303" pitchFamily="18" charset="0"/>
                        </a:rPr>
                        <a:t>, 19, 26</a:t>
                      </a:r>
                    </a:p>
                  </a:txBody>
                  <a:tcPr marL="32635" marR="32635" marT="16318" marB="16318" anchor="ctr">
                    <a:lnL w="12700" cap="flat" cmpd="sng" algn="ctr">
                      <a:solidFill>
                        <a:srgbClr val="00297A"/>
                      </a:solidFill>
                      <a:prstDash val="solid"/>
                      <a:round/>
                      <a:headEnd type="none" w="med" len="med"/>
                      <a:tailEnd type="none" w="med" len="med"/>
                    </a:lnL>
                    <a:lnR w="12700" cap="flat" cmpd="sng" algn="ctr">
                      <a:solidFill>
                        <a:srgbClr val="00297A"/>
                      </a:solidFill>
                      <a:prstDash val="solid"/>
                      <a:round/>
                      <a:headEnd type="none" w="med" len="med"/>
                      <a:tailEnd type="none" w="med" len="med"/>
                    </a:lnR>
                    <a:lnT w="12700" cap="flat" cmpd="sng" algn="ctr">
                      <a:solidFill>
                        <a:srgbClr val="00297A"/>
                      </a:solidFill>
                      <a:prstDash val="solid"/>
                      <a:round/>
                      <a:headEnd type="none" w="med" len="med"/>
                      <a:tailEnd type="none" w="med" len="med"/>
                    </a:lnT>
                    <a:lnB w="12700" cap="flat" cmpd="sng" algn="ctr">
                      <a:solidFill>
                        <a:srgbClr val="00297A"/>
                      </a:solidFill>
                      <a:prstDash val="solid"/>
                      <a:round/>
                      <a:headEnd type="none" w="med" len="med"/>
                      <a:tailEnd type="none" w="med" len="med"/>
                    </a:lnB>
                    <a:solidFill>
                      <a:srgbClr val="F8F9FA"/>
                    </a:solidFill>
                  </a:tcPr>
                </a:tc>
                <a:extLst>
                  <a:ext uri="{0D108BD9-81ED-4DB2-BD59-A6C34878D82A}">
                    <a16:rowId xmlns:a16="http://schemas.microsoft.com/office/drawing/2014/main" val="2574045262"/>
                  </a:ext>
                </a:extLst>
              </a:tr>
            </a:tbl>
          </a:graphicData>
        </a:graphic>
      </p:graphicFrame>
    </p:spTree>
    <p:extLst>
      <p:ext uri="{BB962C8B-B14F-4D97-AF65-F5344CB8AC3E}">
        <p14:creationId xmlns:p14="http://schemas.microsoft.com/office/powerpoint/2010/main" val="305574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73700" y="555600"/>
            <a:ext cx="73986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Cicle llunar</a:t>
            </a:r>
            <a:endParaRPr/>
          </a:p>
        </p:txBody>
      </p:sp>
      <p:sp>
        <p:nvSpPr>
          <p:cNvPr id="95" name="Google Shape;95;p18"/>
          <p:cNvSpPr/>
          <p:nvPr/>
        </p:nvSpPr>
        <p:spPr>
          <a:xfrm>
            <a:off x="145575" y="1619400"/>
            <a:ext cx="2680800" cy="19047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ca" sz="2000" b="1">
                <a:solidFill>
                  <a:srgbClr val="003D98"/>
                </a:solidFill>
                <a:latin typeface="Nunito"/>
                <a:ea typeface="Nunito"/>
                <a:cs typeface="Nunito"/>
                <a:sym typeface="Nunito"/>
              </a:rPr>
              <a:t>Sumar el dia del mes al número del mes, excepte gener i febrer que valen 3 i 4 respectivament.</a:t>
            </a:r>
            <a:endParaRPr sz="2000" b="1">
              <a:solidFill>
                <a:srgbClr val="003D98"/>
              </a:solidFill>
              <a:latin typeface="Nunito"/>
              <a:ea typeface="Nunito"/>
              <a:cs typeface="Nunito"/>
              <a:sym typeface="Nunito"/>
            </a:endParaRPr>
          </a:p>
        </p:txBody>
      </p:sp>
      <p:sp>
        <p:nvSpPr>
          <p:cNvPr id="96" name="Google Shape;96;p18"/>
          <p:cNvSpPr/>
          <p:nvPr/>
        </p:nvSpPr>
        <p:spPr>
          <a:xfrm>
            <a:off x="2826375" y="3152125"/>
            <a:ext cx="2680800" cy="19047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ca" sz="2000" b="1">
                <a:solidFill>
                  <a:srgbClr val="003D98"/>
                </a:solidFill>
                <a:latin typeface="Nunito"/>
                <a:ea typeface="Nunito"/>
                <a:cs typeface="Nunito"/>
                <a:sym typeface="Nunito"/>
              </a:rPr>
              <a:t>Sumar-hi el codi de l’any: 2023 → 6; 2024 → 17;...</a:t>
            </a:r>
            <a:endParaRPr sz="2000" b="1">
              <a:solidFill>
                <a:srgbClr val="003D98"/>
              </a:solidFill>
              <a:latin typeface="Nunito"/>
              <a:ea typeface="Nunito"/>
              <a:cs typeface="Nunito"/>
              <a:sym typeface="Nunito"/>
            </a:endParaRPr>
          </a:p>
          <a:p>
            <a:pPr marL="0" lvl="0" indent="0" algn="just" rtl="0">
              <a:spcBef>
                <a:spcPts val="0"/>
              </a:spcBef>
              <a:spcAft>
                <a:spcPts val="0"/>
              </a:spcAft>
              <a:buNone/>
            </a:pPr>
            <a:r>
              <a:rPr lang="ca" sz="1500" b="1" i="1">
                <a:solidFill>
                  <a:srgbClr val="003D98"/>
                </a:solidFill>
                <a:latin typeface="Nunito"/>
                <a:ea typeface="Nunito"/>
                <a:cs typeface="Nunito"/>
                <a:sym typeface="Nunito"/>
              </a:rPr>
              <a:t>cada any +11</a:t>
            </a:r>
            <a:endParaRPr sz="1500" b="1" i="1">
              <a:solidFill>
                <a:srgbClr val="003D98"/>
              </a:solidFill>
              <a:latin typeface="Nunito"/>
              <a:ea typeface="Nunito"/>
              <a:cs typeface="Nunito"/>
              <a:sym typeface="Nunito"/>
            </a:endParaRPr>
          </a:p>
        </p:txBody>
      </p:sp>
      <p:sp>
        <p:nvSpPr>
          <p:cNvPr id="97" name="Google Shape;97;p18"/>
          <p:cNvSpPr/>
          <p:nvPr/>
        </p:nvSpPr>
        <p:spPr>
          <a:xfrm>
            <a:off x="3973425" y="886075"/>
            <a:ext cx="2680800" cy="1904700"/>
          </a:xfrm>
          <a:prstGeom prst="roundRect">
            <a:avLst>
              <a:gd name="adj" fmla="val 16667"/>
            </a:avLst>
          </a:prstGeom>
          <a:solidFill>
            <a:srgbClr val="009DDB">
              <a:alpha val="31650"/>
            </a:srgbClr>
          </a:solidFill>
          <a:ln w="9525" cap="flat" cmpd="sng">
            <a:solidFill>
              <a:srgbClr val="003D9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ca" sz="2000" b="1">
                <a:solidFill>
                  <a:srgbClr val="003D98"/>
                </a:solidFill>
                <a:latin typeface="Nunito"/>
                <a:ea typeface="Nunito"/>
                <a:cs typeface="Nunito"/>
                <a:sym typeface="Nunito"/>
              </a:rPr>
              <a:t>Si cal, es pot restar 30 per a que surti un número menor a 30.</a:t>
            </a:r>
            <a:endParaRPr sz="2000" b="1">
              <a:solidFill>
                <a:srgbClr val="003D98"/>
              </a:solidFill>
              <a:latin typeface="Nunito"/>
              <a:ea typeface="Nunito"/>
              <a:cs typeface="Nunito"/>
              <a:sym typeface="Nunito"/>
            </a:endParaRPr>
          </a:p>
        </p:txBody>
      </p:sp>
      <p:sp>
        <p:nvSpPr>
          <p:cNvPr id="98" name="Google Shape;98;p18"/>
          <p:cNvSpPr/>
          <p:nvPr/>
        </p:nvSpPr>
        <p:spPr>
          <a:xfrm>
            <a:off x="5655450" y="2875700"/>
            <a:ext cx="3365700" cy="1904700"/>
          </a:xfrm>
          <a:prstGeom prst="roundRect">
            <a:avLst>
              <a:gd name="adj" fmla="val 16667"/>
            </a:avLst>
          </a:prstGeom>
          <a:solidFill>
            <a:srgbClr val="C51112">
              <a:alpha val="29409"/>
            </a:srgbClr>
          </a:solidFill>
          <a:ln w="9525" cap="flat" cmpd="sng">
            <a:solidFill>
              <a:srgbClr val="C511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a" sz="2000" b="1">
                <a:solidFill>
                  <a:srgbClr val="C51112"/>
                </a:solidFill>
                <a:latin typeface="Nunito"/>
                <a:ea typeface="Nunito"/>
                <a:cs typeface="Nunito"/>
                <a:sym typeface="Nunito"/>
              </a:rPr>
              <a:t>0,1,29,30: lluna nova</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14-16: lluna plena</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6-8: quart creixent</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21-23: quart decreixent</a:t>
            </a:r>
            <a:endParaRPr sz="2000" b="1">
              <a:solidFill>
                <a:srgbClr val="C51112"/>
              </a:solidFill>
              <a:latin typeface="Nunito"/>
              <a:ea typeface="Nunito"/>
              <a:cs typeface="Nunito"/>
              <a:sym typeface="Nunito"/>
            </a:endParaRPr>
          </a:p>
        </p:txBody>
      </p:sp>
      <p:sp>
        <p:nvSpPr>
          <p:cNvPr id="99" name="Google Shape;99;p18"/>
          <p:cNvSpPr/>
          <p:nvPr/>
        </p:nvSpPr>
        <p:spPr>
          <a:xfrm rot="10038831" flipH="1">
            <a:off x="1718937" y="3572565"/>
            <a:ext cx="1019078" cy="918205"/>
          </a:xfrm>
          <a:prstGeom prst="bentArrow">
            <a:avLst>
              <a:gd name="adj1" fmla="val 25000"/>
              <a:gd name="adj2" fmla="val 25000"/>
              <a:gd name="adj3" fmla="val 25000"/>
              <a:gd name="adj4" fmla="val 85986"/>
            </a:avLst>
          </a:prstGeom>
          <a:solidFill>
            <a:srgbClr val="009DDB">
              <a:alpha val="316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1531891">
            <a:off x="3060265" y="2059101"/>
            <a:ext cx="1019008" cy="918236"/>
          </a:xfrm>
          <a:prstGeom prst="bentArrow">
            <a:avLst>
              <a:gd name="adj1" fmla="val 25000"/>
              <a:gd name="adj2" fmla="val 25000"/>
              <a:gd name="adj3" fmla="val 25000"/>
              <a:gd name="adj4" fmla="val 85986"/>
            </a:avLst>
          </a:prstGeom>
          <a:solidFill>
            <a:srgbClr val="009DDB">
              <a:alpha val="316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5622786">
            <a:off x="6707396" y="1793519"/>
            <a:ext cx="1019139" cy="918124"/>
          </a:xfrm>
          <a:prstGeom prst="bentArrow">
            <a:avLst>
              <a:gd name="adj1" fmla="val 25000"/>
              <a:gd name="adj2" fmla="val 25000"/>
              <a:gd name="adj3" fmla="val 25000"/>
              <a:gd name="adj4" fmla="val 85986"/>
            </a:avLst>
          </a:prstGeom>
          <a:solidFill>
            <a:srgbClr val="009DDB">
              <a:alpha val="316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3FEF7D73-1777-6316-4755-0885D77366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4125763" y="16883"/>
            <a:ext cx="4963923" cy="734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1073700" y="555600"/>
            <a:ext cx="73986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ca"/>
              <a:t>Cicle llunar</a:t>
            </a:r>
            <a:endParaRPr/>
          </a:p>
        </p:txBody>
      </p:sp>
      <p:graphicFrame>
        <p:nvGraphicFramePr>
          <p:cNvPr id="108" name="Google Shape;108;p19"/>
          <p:cNvGraphicFramePr/>
          <p:nvPr>
            <p:extLst>
              <p:ext uri="{D42A27DB-BD31-4B8C-83A1-F6EECF244321}">
                <p14:modId xmlns:p14="http://schemas.microsoft.com/office/powerpoint/2010/main" val="832192513"/>
              </p:ext>
            </p:extLst>
          </p:nvPr>
        </p:nvGraphicFramePr>
        <p:xfrm>
          <a:off x="6078201" y="1132678"/>
          <a:ext cx="1219200" cy="3781917"/>
        </p:xfrm>
        <a:graphic>
          <a:graphicData uri="http://schemas.openxmlformats.org/drawingml/2006/table">
            <a:tbl>
              <a:tblPr>
                <a:noFill/>
                <a:tableStyleId>{D7019F70-3FDA-49E8-99CE-C53F5A5D7383}</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2004</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7</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2005</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18</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2006</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29</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2007</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10</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2008</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21</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2009</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lnSpc>
                          <a:spcPct val="115000"/>
                        </a:lnSpc>
                        <a:spcBef>
                          <a:spcPts val="0"/>
                        </a:spcBef>
                        <a:spcAft>
                          <a:spcPts val="0"/>
                        </a:spcAft>
                        <a:buNone/>
                      </a:pPr>
                      <a:r>
                        <a:rPr lang="ca" dirty="0">
                          <a:solidFill>
                            <a:srgbClr val="003D98"/>
                          </a:solidFill>
                          <a:latin typeface="Nunito"/>
                          <a:ea typeface="Nunito"/>
                          <a:cs typeface="Nunito"/>
                          <a:sym typeface="Nunito"/>
                        </a:rPr>
                        <a:t>2010</a:t>
                      </a:r>
                      <a:endParaRPr dirty="0">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13</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2011</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24</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ctr" rtl="0">
                        <a:lnSpc>
                          <a:spcPct val="115000"/>
                        </a:lnSpc>
                        <a:spcBef>
                          <a:spcPts val="0"/>
                        </a:spcBef>
                        <a:spcAft>
                          <a:spcPts val="0"/>
                        </a:spcAft>
                        <a:buNone/>
                      </a:pPr>
                      <a:r>
                        <a:rPr lang="ca">
                          <a:solidFill>
                            <a:srgbClr val="003D98"/>
                          </a:solidFill>
                          <a:latin typeface="Nunito"/>
                          <a:ea typeface="Nunito"/>
                          <a:cs typeface="Nunito"/>
                          <a:sym typeface="Nunito"/>
                        </a:rPr>
                        <a:t>2012</a:t>
                      </a:r>
                      <a:endParaRPr>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ca" dirty="0">
                          <a:solidFill>
                            <a:srgbClr val="003D98"/>
                          </a:solidFill>
                          <a:latin typeface="Nunito"/>
                          <a:ea typeface="Nunito"/>
                          <a:cs typeface="Nunito"/>
                          <a:sym typeface="Nunito"/>
                        </a:rPr>
                        <a:t>5</a:t>
                      </a:r>
                      <a:endParaRPr dirty="0">
                        <a:solidFill>
                          <a:srgbClr val="003D98"/>
                        </a:solidFill>
                        <a:latin typeface="Nunito"/>
                        <a:ea typeface="Nunito"/>
                        <a:cs typeface="Nunito"/>
                        <a:sym typeface="Nunito"/>
                      </a:endParaRPr>
                    </a:p>
                  </a:txBody>
                  <a:tcPr marL="91425" marR="91425" marT="91425" marB="91425" anchor="ctr">
                    <a:lnL w="19050" cap="flat" cmpd="sng">
                      <a:solidFill>
                        <a:srgbClr val="003D98"/>
                      </a:solidFill>
                      <a:prstDash val="solid"/>
                      <a:round/>
                      <a:headEnd type="none" w="sm" len="sm"/>
                      <a:tailEnd type="none" w="sm" len="sm"/>
                    </a:lnL>
                    <a:lnR w="19050" cap="flat" cmpd="sng">
                      <a:solidFill>
                        <a:srgbClr val="003D98"/>
                      </a:solidFill>
                      <a:prstDash val="solid"/>
                      <a:round/>
                      <a:headEnd type="none" w="sm" len="sm"/>
                      <a:tailEnd type="none" w="sm" len="sm"/>
                    </a:lnR>
                    <a:lnT w="19050" cap="flat" cmpd="sng">
                      <a:solidFill>
                        <a:srgbClr val="003D98"/>
                      </a:solidFill>
                      <a:prstDash val="solid"/>
                      <a:round/>
                      <a:headEnd type="none" w="sm" len="sm"/>
                      <a:tailEnd type="none" w="sm" len="sm"/>
                    </a:lnT>
                    <a:lnB w="19050" cap="flat" cmpd="sng">
                      <a:solidFill>
                        <a:srgbClr val="003D98"/>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0" name="Google Shape;110;p19"/>
          <p:cNvSpPr/>
          <p:nvPr/>
        </p:nvSpPr>
        <p:spPr>
          <a:xfrm>
            <a:off x="1073700" y="2279720"/>
            <a:ext cx="3365700" cy="1904700"/>
          </a:xfrm>
          <a:prstGeom prst="roundRect">
            <a:avLst>
              <a:gd name="adj" fmla="val 16667"/>
            </a:avLst>
          </a:prstGeom>
          <a:solidFill>
            <a:srgbClr val="C51112">
              <a:alpha val="29750"/>
            </a:srgbClr>
          </a:solidFill>
          <a:ln w="9525" cap="flat" cmpd="sng">
            <a:solidFill>
              <a:srgbClr val="C5111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ca" sz="2000" b="1">
                <a:solidFill>
                  <a:srgbClr val="C51112"/>
                </a:solidFill>
                <a:latin typeface="Nunito"/>
                <a:ea typeface="Nunito"/>
                <a:cs typeface="Nunito"/>
                <a:sym typeface="Nunito"/>
              </a:rPr>
              <a:t>0,1,29,30: lluna nova</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14-16: lluna plena</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6-8: quart creixent</a:t>
            </a:r>
            <a:endParaRPr sz="2000" b="1">
              <a:solidFill>
                <a:srgbClr val="C51112"/>
              </a:solidFill>
              <a:latin typeface="Nunito"/>
              <a:ea typeface="Nunito"/>
              <a:cs typeface="Nunito"/>
              <a:sym typeface="Nunito"/>
            </a:endParaRPr>
          </a:p>
          <a:p>
            <a:pPr marL="0" lvl="0" indent="0" algn="ctr" rtl="0">
              <a:spcBef>
                <a:spcPts val="0"/>
              </a:spcBef>
              <a:spcAft>
                <a:spcPts val="0"/>
              </a:spcAft>
              <a:buNone/>
            </a:pPr>
            <a:r>
              <a:rPr lang="ca" sz="2000" b="1">
                <a:solidFill>
                  <a:srgbClr val="C51112"/>
                </a:solidFill>
                <a:latin typeface="Nunito"/>
                <a:ea typeface="Nunito"/>
                <a:cs typeface="Nunito"/>
                <a:sym typeface="Nunito"/>
              </a:rPr>
              <a:t>21-23: quart decreixent</a:t>
            </a:r>
            <a:endParaRPr sz="2000" b="1">
              <a:solidFill>
                <a:srgbClr val="C51112"/>
              </a:solidFill>
              <a:latin typeface="Nunito"/>
              <a:ea typeface="Nunito"/>
              <a:cs typeface="Nunito"/>
              <a:sym typeface="Nunito"/>
            </a:endParaRPr>
          </a:p>
        </p:txBody>
      </p:sp>
      <p:pic>
        <p:nvPicPr>
          <p:cNvPr id="2" name="Picture 2">
            <a:extLst>
              <a:ext uri="{FF2B5EF4-FFF2-40B4-BE49-F238E27FC236}">
                <a16:creationId xmlns:a16="http://schemas.microsoft.com/office/drawing/2014/main" id="{7CE1711A-0751-642F-1AD7-95EC2D5342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85" b="35039"/>
          <a:stretch/>
        </p:blipFill>
        <p:spPr bwMode="auto">
          <a:xfrm>
            <a:off x="4125763" y="16883"/>
            <a:ext cx="4963923" cy="734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2A12096E-E081-DE10-360F-E05B59A473E6}"/>
              </a:ext>
            </a:extLst>
          </p:cNvPr>
          <p:cNvSpPr>
            <a:spLocks noGrp="1"/>
          </p:cNvSpPr>
          <p:nvPr>
            <p:ph type="ctrTitle"/>
          </p:nvPr>
        </p:nvSpPr>
        <p:spPr/>
        <p:txBody>
          <a:bodyPr/>
          <a:lstStyle/>
          <a:p>
            <a:r>
              <a:rPr lang="ca-ES" dirty="0"/>
              <a:t>SI STEBBINS</a:t>
            </a:r>
          </a:p>
        </p:txBody>
      </p:sp>
    </p:spTree>
    <p:extLst>
      <p:ext uri="{BB962C8B-B14F-4D97-AF65-F5344CB8AC3E}">
        <p14:creationId xmlns:p14="http://schemas.microsoft.com/office/powerpoint/2010/main" val="24991994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1175,103"/>
  <p:tag name="LATEXADDIN" val="\documentclass{article}&#10;\usepackage{amsmath, amsfonts, amssymb, colortbl}&#10;\usepackage[dvipsnames]{xcolor}&#10;\pagestyle{empty}&#10;\usepackage[version=4]{mhchem}&#10;\usepackage[margin = 1.5in]{geometry}&#10;\usepackage{booktabs}&#10;\usepackage{multirow}&#10;\def\arraystretch{1.5}&#10;\usepackage{graphicx}&#10;\usepackage{arydshln}&#10;&#10;\begin{document}&#10;\color{white}&#10;$$&#10;\boldsymbol{&#10;f_n=\frac{\varphi^n-(-\varphi)^{-n}}{\sqrt{5}}&#10;}&#10;$$&#10;&#10;\end{document}"/>
  <p:tag name="IGUANATEXSIZE" val="20"/>
  <p:tag name="IGUANATEXCURSOR" val="400"/>
  <p:tag name="TRANSPARENCY" val="Verdadero"/>
  <p:tag name="LATEXENGINEID" val="0"/>
  <p:tag name="TEMPFOLDER" val="C:\Users\Usuario\Documents\temp\"/>
  <p:tag name="LATEXFORMHEIGHT" val="312"/>
  <p:tag name="LATEXFORMWIDTH" val="384"/>
  <p:tag name="LATEXFORMWRAP" val="Verdadero"/>
  <p:tag name="BITMAPVECTOR" val="0"/>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F805DAEA-8F10-47ED-8407-3D71C9ACFA8E}">
  <we:reference id="wa104363477" version="1.0.0.5" store="ca-ES" storeType="OMEX"/>
  <we:alternateReferences>
    <we:reference id="wa104363477" version="1.0.0.5" store="wa104363477" storeType="OMEX"/>
  </we:alternateReferences>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3292</TotalTime>
  <Words>2753</Words>
  <Application>Microsoft Office PowerPoint</Application>
  <PresentationFormat>Presentació en pantalla (16:9)</PresentationFormat>
  <Paragraphs>786</Paragraphs>
  <Slides>51</Slides>
  <Notes>17</Notes>
  <HiddenSlides>5</HiddenSlides>
  <MMClips>0</MMClips>
  <ScaleCrop>false</ScaleCrop>
  <HeadingPairs>
    <vt:vector size="6" baseType="variant">
      <vt:variant>
        <vt:lpstr>Tipus de lletra utilitzats</vt:lpstr>
      </vt:variant>
      <vt:variant>
        <vt:i4>4</vt:i4>
      </vt:variant>
      <vt:variant>
        <vt:lpstr>Tema</vt:lpstr>
      </vt:variant>
      <vt:variant>
        <vt:i4>1</vt:i4>
      </vt:variant>
      <vt:variant>
        <vt:lpstr>Títols de les diapositives</vt:lpstr>
      </vt:variant>
      <vt:variant>
        <vt:i4>51</vt:i4>
      </vt:variant>
    </vt:vector>
  </HeadingPairs>
  <TitlesOfParts>
    <vt:vector size="56" baseType="lpstr">
      <vt:lpstr>Arial</vt:lpstr>
      <vt:lpstr>Nunito</vt:lpstr>
      <vt:lpstr>Nunito Black</vt:lpstr>
      <vt:lpstr>Georgia</vt:lpstr>
      <vt:lpstr>Simple Light</vt:lpstr>
      <vt:lpstr>Presentació del PowerPoint</vt:lpstr>
      <vt:lpstr>Presentació del PowerPoint</vt:lpstr>
      <vt:lpstr>Endevinació del dia de la setmana</vt:lpstr>
      <vt:lpstr>Presentació del PowerPoint</vt:lpstr>
      <vt:lpstr>Presentació del PowerPoint</vt:lpstr>
      <vt:lpstr>Presentació del PowerPoint</vt:lpstr>
      <vt:lpstr>Cicle llunar</vt:lpstr>
      <vt:lpstr>Cicle llunar</vt:lpstr>
      <vt:lpstr>SI STEBBINS</vt:lpstr>
      <vt:lpstr>Presentació del PowerPoint</vt:lpstr>
      <vt:lpstr>Si Stebbins</vt:lpstr>
      <vt:lpstr>Si Stebbins</vt:lpstr>
      <vt:lpstr>Si Stebbins</vt:lpstr>
      <vt:lpstr>Gilbreath</vt:lpstr>
      <vt:lpstr>VECTORS</vt:lpstr>
      <vt:lpstr>Presentació del PowerPoint</vt:lpstr>
      <vt:lpstr>Presentació del PowerPoint</vt:lpstr>
      <vt:lpstr>Presentació del PowerPoint</vt:lpstr>
      <vt:lpstr>Presentació del PowerPoint</vt:lpstr>
      <vt:lpstr>Presentació del PowerPoint</vt:lpstr>
      <vt:lpstr>Presentació del PowerPoint</vt:lpstr>
      <vt:lpstr>Piles de Gergonne</vt:lpstr>
      <vt:lpstr>Base 2</vt:lpstr>
      <vt:lpstr>BRUIIJN</vt:lpstr>
      <vt:lpstr>Sèrie de Bruijn</vt:lpstr>
      <vt:lpstr>Sèrie de Bruijn</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Principi de paritat</vt:lpstr>
      <vt:lpstr>1089</vt:lpstr>
      <vt:lpstr>Presentació del PowerPoint</vt:lpstr>
      <vt:lpstr>1089</vt:lpstr>
      <vt:lpstr>1089 - Explicació</vt:lpstr>
      <vt:lpstr>FIBONACCI</vt:lpstr>
      <vt:lpstr>Presentació del PowerPoint</vt:lpstr>
      <vt:lpstr>Presentació del PowerPoint</vt:lpstr>
      <vt:lpstr>Fibonacci</vt:lpstr>
      <vt:lpstr>Fibonacci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Carles Alcaide Blaya</cp:lastModifiedBy>
  <cp:revision>5</cp:revision>
  <dcterms:modified xsi:type="dcterms:W3CDTF">2024-06-25T09:52:49Z</dcterms:modified>
</cp:coreProperties>
</file>